
<file path=[Content_Types].xml><?xml version="1.0" encoding="utf-8"?>
<Types xmlns="http://schemas.openxmlformats.org/package/2006/content-types">
  <Default Extension="emf" ContentType="image/x-emf"/>
  <Default Extension="gif" ContentType="image/gif"/>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6.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9"/>
  </p:notesMasterIdLst>
  <p:sldIdLst>
    <p:sldId id="256" r:id="rId5"/>
    <p:sldId id="310" r:id="rId6"/>
    <p:sldId id="259" r:id="rId7"/>
    <p:sldId id="260" r:id="rId8"/>
    <p:sldId id="285" r:id="rId9"/>
    <p:sldId id="268" r:id="rId10"/>
    <p:sldId id="272" r:id="rId11"/>
    <p:sldId id="300" r:id="rId12"/>
    <p:sldId id="301" r:id="rId13"/>
    <p:sldId id="303" r:id="rId14"/>
    <p:sldId id="304" r:id="rId15"/>
    <p:sldId id="305" r:id="rId16"/>
    <p:sldId id="316" r:id="rId17"/>
    <p:sldId id="298" r:id="rId18"/>
    <p:sldId id="306" r:id="rId19"/>
    <p:sldId id="307" r:id="rId20"/>
    <p:sldId id="317" r:id="rId21"/>
    <p:sldId id="318" r:id="rId22"/>
    <p:sldId id="319" r:id="rId23"/>
    <p:sldId id="308" r:id="rId24"/>
    <p:sldId id="315" r:id="rId25"/>
    <p:sldId id="309" r:id="rId26"/>
    <p:sldId id="314" r:id="rId27"/>
    <p:sldId id="320"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3C77"/>
    <a:srgbClr val="00A499"/>
    <a:srgbClr val="ED8B00"/>
    <a:srgbClr val="00A9CE"/>
    <a:srgbClr val="AE2573"/>
    <a:srgbClr val="005EB8"/>
    <a:srgbClr val="009639"/>
    <a:srgbClr val="425563"/>
    <a:srgbClr val="41B6E6"/>
    <a:srgbClr val="FFB81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F1ABB9D-B9E4-344F-B733-5511B7E0D38E}" v="3" dt="2026-04-27T17:37:11.8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750" autoAdjust="0"/>
    <p:restoredTop sz="94758"/>
  </p:normalViewPr>
  <p:slideViewPr>
    <p:cSldViewPr snapToGrid="0">
      <p:cViewPr varScale="1">
        <p:scale>
          <a:sx n="210" d="100"/>
          <a:sy n="210" d="100"/>
        </p:scale>
        <p:origin x="1376" y="16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1317C1-76C5-FF4A-AC95-A6FE18A9B898}" type="datetimeFigureOut">
              <a:rPr lang="en-GB" smtClean="0"/>
              <a:t>27/04/2026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3B15EE-4F39-8B41-BE99-A936EB43857D}" type="slidenum">
              <a:rPr lang="en-GB" smtClean="0"/>
              <a:t>‹#›</a:t>
            </a:fld>
            <a:endParaRPr lang="en-GB"/>
          </a:p>
        </p:txBody>
      </p:sp>
    </p:spTree>
    <p:extLst>
      <p:ext uri="{BB962C8B-B14F-4D97-AF65-F5344CB8AC3E}">
        <p14:creationId xmlns:p14="http://schemas.microsoft.com/office/powerpoint/2010/main" val="12140203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NIHR EME Project: NIHR131157 </a:t>
            </a:r>
          </a:p>
          <a:p>
            <a:r>
              <a:rPr lang="en-GB" dirty="0"/>
              <a:t>GOTHIC2 IRAS ID: 1008055</a:t>
            </a:r>
          </a:p>
        </p:txBody>
      </p:sp>
      <p:sp>
        <p:nvSpPr>
          <p:cNvPr id="4" name="Slide Number Placeholder 3"/>
          <p:cNvSpPr>
            <a:spLocks noGrp="1"/>
          </p:cNvSpPr>
          <p:nvPr>
            <p:ph type="sldNum" sz="quarter" idx="5"/>
          </p:nvPr>
        </p:nvSpPr>
        <p:spPr/>
        <p:txBody>
          <a:bodyPr/>
          <a:lstStyle/>
          <a:p>
            <a:fld id="{533B15EE-4F39-8B41-BE99-A936EB43857D}" type="slidenum">
              <a:rPr lang="en-GB" smtClean="0"/>
              <a:t>1</a:t>
            </a:fld>
            <a:endParaRPr lang="en-GB"/>
          </a:p>
        </p:txBody>
      </p:sp>
    </p:spTree>
    <p:extLst>
      <p:ext uri="{BB962C8B-B14F-4D97-AF65-F5344CB8AC3E}">
        <p14:creationId xmlns:p14="http://schemas.microsoft.com/office/powerpoint/2010/main" val="26420772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NIHR EME Project: NIHR131157 </a:t>
            </a:r>
          </a:p>
          <a:p>
            <a:r>
              <a:rPr lang="en-GB" dirty="0"/>
              <a:t>GOTHIC2 IRAS ID: 1008055</a:t>
            </a:r>
          </a:p>
          <a:p>
            <a:endParaRPr lang="en-GB" dirty="0"/>
          </a:p>
        </p:txBody>
      </p:sp>
      <p:sp>
        <p:nvSpPr>
          <p:cNvPr id="4" name="Slide Number Placeholder 3"/>
          <p:cNvSpPr>
            <a:spLocks noGrp="1"/>
          </p:cNvSpPr>
          <p:nvPr>
            <p:ph type="sldNum" sz="quarter" idx="5"/>
          </p:nvPr>
        </p:nvSpPr>
        <p:spPr/>
        <p:txBody>
          <a:bodyPr/>
          <a:lstStyle/>
          <a:p>
            <a:fld id="{533B15EE-4F39-8B41-BE99-A936EB43857D}" type="slidenum">
              <a:rPr lang="en-GB" smtClean="0"/>
              <a:t>10</a:t>
            </a:fld>
            <a:endParaRPr lang="en-GB"/>
          </a:p>
        </p:txBody>
      </p:sp>
    </p:spTree>
    <p:extLst>
      <p:ext uri="{BB962C8B-B14F-4D97-AF65-F5344CB8AC3E}">
        <p14:creationId xmlns:p14="http://schemas.microsoft.com/office/powerpoint/2010/main" val="41803418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NIHR EME Project: NIHR131157 </a:t>
            </a:r>
          </a:p>
          <a:p>
            <a:r>
              <a:rPr lang="en-GB" dirty="0"/>
              <a:t>GOTHIC2 IRAS ID: 1008055</a:t>
            </a:r>
          </a:p>
          <a:p>
            <a:endParaRPr lang="en-GB" dirty="0"/>
          </a:p>
        </p:txBody>
      </p:sp>
      <p:sp>
        <p:nvSpPr>
          <p:cNvPr id="4" name="Slide Number Placeholder 3"/>
          <p:cNvSpPr>
            <a:spLocks noGrp="1"/>
          </p:cNvSpPr>
          <p:nvPr>
            <p:ph type="sldNum" sz="quarter" idx="5"/>
          </p:nvPr>
        </p:nvSpPr>
        <p:spPr/>
        <p:txBody>
          <a:bodyPr/>
          <a:lstStyle/>
          <a:p>
            <a:fld id="{533B15EE-4F39-8B41-BE99-A936EB43857D}" type="slidenum">
              <a:rPr lang="en-GB" smtClean="0"/>
              <a:t>11</a:t>
            </a:fld>
            <a:endParaRPr lang="en-GB"/>
          </a:p>
        </p:txBody>
      </p:sp>
    </p:spTree>
    <p:extLst>
      <p:ext uri="{BB962C8B-B14F-4D97-AF65-F5344CB8AC3E}">
        <p14:creationId xmlns:p14="http://schemas.microsoft.com/office/powerpoint/2010/main" val="1388498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NIHR EME Project: NIHR131157 </a:t>
            </a:r>
          </a:p>
          <a:p>
            <a:r>
              <a:rPr lang="en-GB" dirty="0"/>
              <a:t>GOTHIC2 IRAS ID: 1008055</a:t>
            </a:r>
          </a:p>
          <a:p>
            <a:endParaRPr lang="en-GB" dirty="0"/>
          </a:p>
        </p:txBody>
      </p:sp>
      <p:sp>
        <p:nvSpPr>
          <p:cNvPr id="4" name="Slide Number Placeholder 3"/>
          <p:cNvSpPr>
            <a:spLocks noGrp="1"/>
          </p:cNvSpPr>
          <p:nvPr>
            <p:ph type="sldNum" sz="quarter" idx="5"/>
          </p:nvPr>
        </p:nvSpPr>
        <p:spPr/>
        <p:txBody>
          <a:bodyPr/>
          <a:lstStyle/>
          <a:p>
            <a:fld id="{533B15EE-4F39-8B41-BE99-A936EB43857D}" type="slidenum">
              <a:rPr lang="en-GB" smtClean="0"/>
              <a:t>12</a:t>
            </a:fld>
            <a:endParaRPr lang="en-GB"/>
          </a:p>
        </p:txBody>
      </p:sp>
    </p:spTree>
    <p:extLst>
      <p:ext uri="{BB962C8B-B14F-4D97-AF65-F5344CB8AC3E}">
        <p14:creationId xmlns:p14="http://schemas.microsoft.com/office/powerpoint/2010/main" val="29946687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NIHR EME Project: NIHR131157 </a:t>
            </a:r>
          </a:p>
          <a:p>
            <a:r>
              <a:rPr lang="en-GB" dirty="0"/>
              <a:t>GOTHIC2 IRAS ID: 1008055</a:t>
            </a:r>
          </a:p>
          <a:p>
            <a:endParaRPr lang="en-GB" dirty="0"/>
          </a:p>
        </p:txBody>
      </p:sp>
      <p:sp>
        <p:nvSpPr>
          <p:cNvPr id="4" name="Slide Number Placeholder 3"/>
          <p:cNvSpPr>
            <a:spLocks noGrp="1"/>
          </p:cNvSpPr>
          <p:nvPr>
            <p:ph type="sldNum" sz="quarter" idx="5"/>
          </p:nvPr>
        </p:nvSpPr>
        <p:spPr/>
        <p:txBody>
          <a:bodyPr/>
          <a:lstStyle/>
          <a:p>
            <a:fld id="{533B15EE-4F39-8B41-BE99-A936EB43857D}" type="slidenum">
              <a:rPr lang="en-GB" smtClean="0"/>
              <a:t>13</a:t>
            </a:fld>
            <a:endParaRPr lang="en-GB"/>
          </a:p>
        </p:txBody>
      </p:sp>
    </p:spTree>
    <p:extLst>
      <p:ext uri="{BB962C8B-B14F-4D97-AF65-F5344CB8AC3E}">
        <p14:creationId xmlns:p14="http://schemas.microsoft.com/office/powerpoint/2010/main" val="15307119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NIHR EME Project: NIHR131157 </a:t>
            </a:r>
          </a:p>
          <a:p>
            <a:r>
              <a:rPr lang="en-GB" dirty="0"/>
              <a:t>GOTHIC2 IRAS ID: 1008055</a:t>
            </a:r>
          </a:p>
          <a:p>
            <a:endParaRPr lang="en-GB" dirty="0"/>
          </a:p>
        </p:txBody>
      </p:sp>
      <p:sp>
        <p:nvSpPr>
          <p:cNvPr id="4" name="Slide Number Placeholder 3"/>
          <p:cNvSpPr>
            <a:spLocks noGrp="1"/>
          </p:cNvSpPr>
          <p:nvPr>
            <p:ph type="sldNum" sz="quarter" idx="5"/>
          </p:nvPr>
        </p:nvSpPr>
        <p:spPr/>
        <p:txBody>
          <a:bodyPr/>
          <a:lstStyle/>
          <a:p>
            <a:fld id="{533B15EE-4F39-8B41-BE99-A936EB43857D}" type="slidenum">
              <a:rPr lang="en-GB" smtClean="0"/>
              <a:t>16</a:t>
            </a:fld>
            <a:endParaRPr lang="en-GB"/>
          </a:p>
        </p:txBody>
      </p:sp>
    </p:spTree>
    <p:extLst>
      <p:ext uri="{BB962C8B-B14F-4D97-AF65-F5344CB8AC3E}">
        <p14:creationId xmlns:p14="http://schemas.microsoft.com/office/powerpoint/2010/main" val="17038347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39B76D-352F-3309-6B2C-AA8BE3AC56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F6D596-8F19-26FA-CA17-B8FB4F4A25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2DED91-9873-2FA6-552B-944B09C4BF30}"/>
              </a:ext>
            </a:extLst>
          </p:cNvPr>
          <p:cNvSpPr>
            <a:spLocks noGrp="1"/>
          </p:cNvSpPr>
          <p:nvPr>
            <p:ph type="body" idx="1"/>
          </p:nvPr>
        </p:nvSpPr>
        <p:spPr/>
        <p:txBody>
          <a:bodyPr/>
          <a:lstStyle/>
          <a:p>
            <a:r>
              <a:rPr lang="en-GB" dirty="0"/>
              <a:t>NIHR EME Project: NIHR131157 </a:t>
            </a:r>
          </a:p>
          <a:p>
            <a:r>
              <a:rPr lang="en-GB" dirty="0"/>
              <a:t>GOTHIC2 IRAS ID: 1008055</a:t>
            </a:r>
          </a:p>
          <a:p>
            <a:endParaRPr lang="en-GB" dirty="0"/>
          </a:p>
        </p:txBody>
      </p:sp>
      <p:sp>
        <p:nvSpPr>
          <p:cNvPr id="4" name="Slide Number Placeholder 3">
            <a:extLst>
              <a:ext uri="{FF2B5EF4-FFF2-40B4-BE49-F238E27FC236}">
                <a16:creationId xmlns:a16="http://schemas.microsoft.com/office/drawing/2014/main" id="{726A90E1-739D-2139-C175-8BDB08E3EDB5}"/>
              </a:ext>
            </a:extLst>
          </p:cNvPr>
          <p:cNvSpPr>
            <a:spLocks noGrp="1"/>
          </p:cNvSpPr>
          <p:nvPr>
            <p:ph type="sldNum" sz="quarter" idx="5"/>
          </p:nvPr>
        </p:nvSpPr>
        <p:spPr/>
        <p:txBody>
          <a:bodyPr/>
          <a:lstStyle/>
          <a:p>
            <a:fld id="{533B15EE-4F39-8B41-BE99-A936EB43857D}" type="slidenum">
              <a:rPr lang="en-GB" smtClean="0"/>
              <a:t>17</a:t>
            </a:fld>
            <a:endParaRPr lang="en-GB"/>
          </a:p>
        </p:txBody>
      </p:sp>
    </p:spTree>
    <p:extLst>
      <p:ext uri="{BB962C8B-B14F-4D97-AF65-F5344CB8AC3E}">
        <p14:creationId xmlns:p14="http://schemas.microsoft.com/office/powerpoint/2010/main" val="23977163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0E1509-829E-F502-E042-86FC927A07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A30528-1AED-C1EF-81D9-5C40F8915E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B41067-53F1-07AB-92DE-B2CFE14A1AA7}"/>
              </a:ext>
            </a:extLst>
          </p:cNvPr>
          <p:cNvSpPr>
            <a:spLocks noGrp="1"/>
          </p:cNvSpPr>
          <p:nvPr>
            <p:ph type="body" idx="1"/>
          </p:nvPr>
        </p:nvSpPr>
        <p:spPr/>
        <p:txBody>
          <a:bodyPr/>
          <a:lstStyle/>
          <a:p>
            <a:r>
              <a:rPr lang="en-GB" dirty="0"/>
              <a:t>NIHR EME Project: NIHR131157 </a:t>
            </a:r>
          </a:p>
          <a:p>
            <a:r>
              <a:rPr lang="en-GB" dirty="0"/>
              <a:t>GOTHIC2 IRAS ID: 1008055</a:t>
            </a:r>
          </a:p>
          <a:p>
            <a:endParaRPr lang="en-GB" dirty="0"/>
          </a:p>
        </p:txBody>
      </p:sp>
      <p:sp>
        <p:nvSpPr>
          <p:cNvPr id="4" name="Slide Number Placeholder 3">
            <a:extLst>
              <a:ext uri="{FF2B5EF4-FFF2-40B4-BE49-F238E27FC236}">
                <a16:creationId xmlns:a16="http://schemas.microsoft.com/office/drawing/2014/main" id="{2F43FD6C-9F30-04C5-881C-9015EFD2E6FF}"/>
              </a:ext>
            </a:extLst>
          </p:cNvPr>
          <p:cNvSpPr>
            <a:spLocks noGrp="1"/>
          </p:cNvSpPr>
          <p:nvPr>
            <p:ph type="sldNum" sz="quarter" idx="5"/>
          </p:nvPr>
        </p:nvSpPr>
        <p:spPr/>
        <p:txBody>
          <a:bodyPr/>
          <a:lstStyle/>
          <a:p>
            <a:fld id="{533B15EE-4F39-8B41-BE99-A936EB43857D}" type="slidenum">
              <a:rPr lang="en-GB" smtClean="0"/>
              <a:t>18</a:t>
            </a:fld>
            <a:endParaRPr lang="en-GB"/>
          </a:p>
        </p:txBody>
      </p:sp>
    </p:spTree>
    <p:extLst>
      <p:ext uri="{BB962C8B-B14F-4D97-AF65-F5344CB8AC3E}">
        <p14:creationId xmlns:p14="http://schemas.microsoft.com/office/powerpoint/2010/main" val="31065695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A280AA-3719-1329-381C-89E5B74B6C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DC8378-D84B-423C-924F-6674D39BAC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256DCB-D973-DDE1-0BFC-1FB85D0C4C05}"/>
              </a:ext>
            </a:extLst>
          </p:cNvPr>
          <p:cNvSpPr>
            <a:spLocks noGrp="1"/>
          </p:cNvSpPr>
          <p:nvPr>
            <p:ph type="body" idx="1"/>
          </p:nvPr>
        </p:nvSpPr>
        <p:spPr/>
        <p:txBody>
          <a:bodyPr/>
          <a:lstStyle/>
          <a:p>
            <a:r>
              <a:rPr lang="en-GB" dirty="0"/>
              <a:t>NIHR EME Project: NIHR131157 </a:t>
            </a:r>
          </a:p>
          <a:p>
            <a:r>
              <a:rPr lang="en-GB" dirty="0"/>
              <a:t>GOTHIC2 IRAS ID: 1008055</a:t>
            </a:r>
          </a:p>
          <a:p>
            <a:endParaRPr lang="en-GB" dirty="0"/>
          </a:p>
        </p:txBody>
      </p:sp>
      <p:sp>
        <p:nvSpPr>
          <p:cNvPr id="4" name="Slide Number Placeholder 3">
            <a:extLst>
              <a:ext uri="{FF2B5EF4-FFF2-40B4-BE49-F238E27FC236}">
                <a16:creationId xmlns:a16="http://schemas.microsoft.com/office/drawing/2014/main" id="{DC1AFEB2-E4D6-C51A-CAF1-B814318B2DE1}"/>
              </a:ext>
            </a:extLst>
          </p:cNvPr>
          <p:cNvSpPr>
            <a:spLocks noGrp="1"/>
          </p:cNvSpPr>
          <p:nvPr>
            <p:ph type="sldNum" sz="quarter" idx="5"/>
          </p:nvPr>
        </p:nvSpPr>
        <p:spPr/>
        <p:txBody>
          <a:bodyPr/>
          <a:lstStyle/>
          <a:p>
            <a:fld id="{533B15EE-4F39-8B41-BE99-A936EB43857D}" type="slidenum">
              <a:rPr lang="en-GB" smtClean="0"/>
              <a:t>19</a:t>
            </a:fld>
            <a:endParaRPr lang="en-GB"/>
          </a:p>
        </p:txBody>
      </p:sp>
    </p:spTree>
    <p:extLst>
      <p:ext uri="{BB962C8B-B14F-4D97-AF65-F5344CB8AC3E}">
        <p14:creationId xmlns:p14="http://schemas.microsoft.com/office/powerpoint/2010/main" val="34990753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NIHR EME Project: NIHR131157 </a:t>
            </a:r>
          </a:p>
          <a:p>
            <a:r>
              <a:rPr lang="en-GB" dirty="0"/>
              <a:t>GOTHIC2 IRAS ID: 1008055</a:t>
            </a:r>
          </a:p>
          <a:p>
            <a:endParaRPr lang="en-GB" dirty="0"/>
          </a:p>
        </p:txBody>
      </p:sp>
      <p:sp>
        <p:nvSpPr>
          <p:cNvPr id="4" name="Slide Number Placeholder 3"/>
          <p:cNvSpPr>
            <a:spLocks noGrp="1"/>
          </p:cNvSpPr>
          <p:nvPr>
            <p:ph type="sldNum" sz="quarter" idx="5"/>
          </p:nvPr>
        </p:nvSpPr>
        <p:spPr/>
        <p:txBody>
          <a:bodyPr/>
          <a:lstStyle/>
          <a:p>
            <a:fld id="{533B15EE-4F39-8B41-BE99-A936EB43857D}" type="slidenum">
              <a:rPr lang="en-GB" smtClean="0"/>
              <a:t>20</a:t>
            </a:fld>
            <a:endParaRPr lang="en-GB"/>
          </a:p>
        </p:txBody>
      </p:sp>
    </p:spTree>
    <p:extLst>
      <p:ext uri="{BB962C8B-B14F-4D97-AF65-F5344CB8AC3E}">
        <p14:creationId xmlns:p14="http://schemas.microsoft.com/office/powerpoint/2010/main" val="19829188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NIHR EME Project: NIHR131157 </a:t>
            </a:r>
          </a:p>
          <a:p>
            <a:r>
              <a:rPr lang="en-GB" dirty="0"/>
              <a:t>GOTHIC2 IRAS ID: 1008055</a:t>
            </a:r>
          </a:p>
          <a:p>
            <a:endParaRPr lang="en-GB" dirty="0"/>
          </a:p>
        </p:txBody>
      </p:sp>
      <p:sp>
        <p:nvSpPr>
          <p:cNvPr id="4" name="Slide Number Placeholder 3"/>
          <p:cNvSpPr>
            <a:spLocks noGrp="1"/>
          </p:cNvSpPr>
          <p:nvPr>
            <p:ph type="sldNum" sz="quarter" idx="5"/>
          </p:nvPr>
        </p:nvSpPr>
        <p:spPr/>
        <p:txBody>
          <a:bodyPr/>
          <a:lstStyle/>
          <a:p>
            <a:fld id="{533B15EE-4F39-8B41-BE99-A936EB43857D}" type="slidenum">
              <a:rPr lang="en-GB" smtClean="0"/>
              <a:t>21</a:t>
            </a:fld>
            <a:endParaRPr lang="en-GB"/>
          </a:p>
        </p:txBody>
      </p:sp>
    </p:spTree>
    <p:extLst>
      <p:ext uri="{BB962C8B-B14F-4D97-AF65-F5344CB8AC3E}">
        <p14:creationId xmlns:p14="http://schemas.microsoft.com/office/powerpoint/2010/main" val="9291041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NIHR EME Project: NIHR131157 </a:t>
            </a:r>
          </a:p>
          <a:p>
            <a:r>
              <a:rPr lang="en-GB" dirty="0"/>
              <a:t>GOTHIC2 IRAS ID: 1008055</a:t>
            </a:r>
          </a:p>
          <a:p>
            <a:endParaRPr lang="en-GB" dirty="0"/>
          </a:p>
        </p:txBody>
      </p:sp>
      <p:sp>
        <p:nvSpPr>
          <p:cNvPr id="4" name="Slide Number Placeholder 3"/>
          <p:cNvSpPr>
            <a:spLocks noGrp="1"/>
          </p:cNvSpPr>
          <p:nvPr>
            <p:ph type="sldNum" sz="quarter" idx="5"/>
          </p:nvPr>
        </p:nvSpPr>
        <p:spPr/>
        <p:txBody>
          <a:bodyPr/>
          <a:lstStyle/>
          <a:p>
            <a:fld id="{533B15EE-4F39-8B41-BE99-A936EB43857D}" type="slidenum">
              <a:rPr lang="en-GB" smtClean="0"/>
              <a:t>2</a:t>
            </a:fld>
            <a:endParaRPr lang="en-GB"/>
          </a:p>
        </p:txBody>
      </p:sp>
    </p:spTree>
    <p:extLst>
      <p:ext uri="{BB962C8B-B14F-4D97-AF65-F5344CB8AC3E}">
        <p14:creationId xmlns:p14="http://schemas.microsoft.com/office/powerpoint/2010/main" val="32021297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NIHR EME Project: NIHR131157 </a:t>
            </a:r>
          </a:p>
          <a:p>
            <a:r>
              <a:rPr lang="en-GB" dirty="0"/>
              <a:t>GOTHIC2 IRAS ID: 1008055</a:t>
            </a:r>
          </a:p>
          <a:p>
            <a:endParaRPr lang="en-GB" dirty="0"/>
          </a:p>
        </p:txBody>
      </p:sp>
      <p:sp>
        <p:nvSpPr>
          <p:cNvPr id="4" name="Slide Number Placeholder 3"/>
          <p:cNvSpPr>
            <a:spLocks noGrp="1"/>
          </p:cNvSpPr>
          <p:nvPr>
            <p:ph type="sldNum" sz="quarter" idx="5"/>
          </p:nvPr>
        </p:nvSpPr>
        <p:spPr/>
        <p:txBody>
          <a:bodyPr/>
          <a:lstStyle/>
          <a:p>
            <a:fld id="{533B15EE-4F39-8B41-BE99-A936EB43857D}" type="slidenum">
              <a:rPr lang="en-GB" smtClean="0"/>
              <a:t>22</a:t>
            </a:fld>
            <a:endParaRPr lang="en-GB"/>
          </a:p>
        </p:txBody>
      </p:sp>
    </p:spTree>
    <p:extLst>
      <p:ext uri="{BB962C8B-B14F-4D97-AF65-F5344CB8AC3E}">
        <p14:creationId xmlns:p14="http://schemas.microsoft.com/office/powerpoint/2010/main" val="8063364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NIHR EME Project: NIHR131157 </a:t>
            </a:r>
          </a:p>
          <a:p>
            <a:r>
              <a:rPr lang="en-GB" dirty="0"/>
              <a:t>GOTHIC2 IRAS ID: 1008055</a:t>
            </a:r>
          </a:p>
          <a:p>
            <a:endParaRPr lang="en-GB" dirty="0"/>
          </a:p>
        </p:txBody>
      </p:sp>
      <p:sp>
        <p:nvSpPr>
          <p:cNvPr id="4" name="Slide Number Placeholder 3"/>
          <p:cNvSpPr>
            <a:spLocks noGrp="1"/>
          </p:cNvSpPr>
          <p:nvPr>
            <p:ph type="sldNum" sz="quarter" idx="5"/>
          </p:nvPr>
        </p:nvSpPr>
        <p:spPr/>
        <p:txBody>
          <a:bodyPr/>
          <a:lstStyle/>
          <a:p>
            <a:fld id="{533B15EE-4F39-8B41-BE99-A936EB43857D}" type="slidenum">
              <a:rPr lang="en-GB" smtClean="0"/>
              <a:t>23</a:t>
            </a:fld>
            <a:endParaRPr lang="en-GB"/>
          </a:p>
        </p:txBody>
      </p:sp>
    </p:spTree>
    <p:extLst>
      <p:ext uri="{BB962C8B-B14F-4D97-AF65-F5344CB8AC3E}">
        <p14:creationId xmlns:p14="http://schemas.microsoft.com/office/powerpoint/2010/main" val="29170596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D95488-D0A3-EECD-F93E-CF969904BC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EF15B2-DB20-8346-5364-B624F011D2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AED357-6355-D144-3081-E184F841843E}"/>
              </a:ext>
            </a:extLst>
          </p:cNvPr>
          <p:cNvSpPr>
            <a:spLocks noGrp="1"/>
          </p:cNvSpPr>
          <p:nvPr>
            <p:ph type="body" idx="1"/>
          </p:nvPr>
        </p:nvSpPr>
        <p:spPr/>
        <p:txBody>
          <a:bodyPr/>
          <a:lstStyle/>
          <a:p>
            <a:r>
              <a:rPr lang="en-GB" dirty="0"/>
              <a:t>NIHR EME Project: NIHR131157 </a:t>
            </a:r>
          </a:p>
          <a:p>
            <a:r>
              <a:rPr lang="en-GB" dirty="0"/>
              <a:t>GOTHIC2 IRAS ID: 1008055</a:t>
            </a:r>
          </a:p>
          <a:p>
            <a:endParaRPr lang="en-GB" dirty="0"/>
          </a:p>
        </p:txBody>
      </p:sp>
      <p:sp>
        <p:nvSpPr>
          <p:cNvPr id="4" name="Slide Number Placeholder 3">
            <a:extLst>
              <a:ext uri="{FF2B5EF4-FFF2-40B4-BE49-F238E27FC236}">
                <a16:creationId xmlns:a16="http://schemas.microsoft.com/office/drawing/2014/main" id="{703761EC-9BF8-3340-EF96-E7C5446E6BDC}"/>
              </a:ext>
            </a:extLst>
          </p:cNvPr>
          <p:cNvSpPr>
            <a:spLocks noGrp="1"/>
          </p:cNvSpPr>
          <p:nvPr>
            <p:ph type="sldNum" sz="quarter" idx="5"/>
          </p:nvPr>
        </p:nvSpPr>
        <p:spPr/>
        <p:txBody>
          <a:bodyPr/>
          <a:lstStyle/>
          <a:p>
            <a:fld id="{533B15EE-4F39-8B41-BE99-A936EB43857D}" type="slidenum">
              <a:rPr lang="en-GB" smtClean="0"/>
              <a:t>24</a:t>
            </a:fld>
            <a:endParaRPr lang="en-GB"/>
          </a:p>
        </p:txBody>
      </p:sp>
    </p:spTree>
    <p:extLst>
      <p:ext uri="{BB962C8B-B14F-4D97-AF65-F5344CB8AC3E}">
        <p14:creationId xmlns:p14="http://schemas.microsoft.com/office/powerpoint/2010/main" val="36612260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NIHR EME Project: NIHR131157 </a:t>
            </a:r>
          </a:p>
          <a:p>
            <a:r>
              <a:rPr lang="en-GB" dirty="0"/>
              <a:t>GOTHIC2 IRAS ID: 1008055</a:t>
            </a:r>
          </a:p>
          <a:p>
            <a:endParaRPr lang="en-GB" dirty="0"/>
          </a:p>
        </p:txBody>
      </p:sp>
      <p:sp>
        <p:nvSpPr>
          <p:cNvPr id="4" name="Slide Number Placeholder 3"/>
          <p:cNvSpPr>
            <a:spLocks noGrp="1"/>
          </p:cNvSpPr>
          <p:nvPr>
            <p:ph type="sldNum" sz="quarter" idx="5"/>
          </p:nvPr>
        </p:nvSpPr>
        <p:spPr/>
        <p:txBody>
          <a:bodyPr/>
          <a:lstStyle/>
          <a:p>
            <a:fld id="{533B15EE-4F39-8B41-BE99-A936EB43857D}" type="slidenum">
              <a:rPr lang="en-GB" smtClean="0"/>
              <a:t>3</a:t>
            </a:fld>
            <a:endParaRPr lang="en-GB"/>
          </a:p>
        </p:txBody>
      </p:sp>
    </p:spTree>
    <p:extLst>
      <p:ext uri="{BB962C8B-B14F-4D97-AF65-F5344CB8AC3E}">
        <p14:creationId xmlns:p14="http://schemas.microsoft.com/office/powerpoint/2010/main" val="25210693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NIHR EME Project: NIHR131157 </a:t>
            </a:r>
          </a:p>
          <a:p>
            <a:r>
              <a:rPr lang="en-GB" dirty="0"/>
              <a:t>GOTHIC2 IRAS ID: 1008055</a:t>
            </a:r>
          </a:p>
          <a:p>
            <a:endParaRPr lang="en-GB" dirty="0"/>
          </a:p>
        </p:txBody>
      </p:sp>
      <p:sp>
        <p:nvSpPr>
          <p:cNvPr id="4" name="Slide Number Placeholder 3"/>
          <p:cNvSpPr>
            <a:spLocks noGrp="1"/>
          </p:cNvSpPr>
          <p:nvPr>
            <p:ph type="sldNum" sz="quarter" idx="5"/>
          </p:nvPr>
        </p:nvSpPr>
        <p:spPr/>
        <p:txBody>
          <a:bodyPr/>
          <a:lstStyle/>
          <a:p>
            <a:fld id="{533B15EE-4F39-8B41-BE99-A936EB43857D}" type="slidenum">
              <a:rPr lang="en-GB" smtClean="0"/>
              <a:t>4</a:t>
            </a:fld>
            <a:endParaRPr lang="en-GB"/>
          </a:p>
        </p:txBody>
      </p:sp>
    </p:spTree>
    <p:extLst>
      <p:ext uri="{BB962C8B-B14F-4D97-AF65-F5344CB8AC3E}">
        <p14:creationId xmlns:p14="http://schemas.microsoft.com/office/powerpoint/2010/main" val="29281683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NIHR EME Project: NIHR131157 </a:t>
            </a:r>
          </a:p>
          <a:p>
            <a:r>
              <a:rPr lang="en-GB" dirty="0"/>
              <a:t>GOTHIC2 IRAS ID: 1008055</a:t>
            </a:r>
          </a:p>
          <a:p>
            <a:endParaRPr lang="en-GB" dirty="0"/>
          </a:p>
        </p:txBody>
      </p:sp>
      <p:sp>
        <p:nvSpPr>
          <p:cNvPr id="4" name="Slide Number Placeholder 3"/>
          <p:cNvSpPr>
            <a:spLocks noGrp="1"/>
          </p:cNvSpPr>
          <p:nvPr>
            <p:ph type="sldNum" sz="quarter" idx="5"/>
          </p:nvPr>
        </p:nvSpPr>
        <p:spPr/>
        <p:txBody>
          <a:bodyPr/>
          <a:lstStyle/>
          <a:p>
            <a:fld id="{533B15EE-4F39-8B41-BE99-A936EB43857D}" type="slidenum">
              <a:rPr lang="en-GB" smtClean="0"/>
              <a:t>5</a:t>
            </a:fld>
            <a:endParaRPr lang="en-GB"/>
          </a:p>
        </p:txBody>
      </p:sp>
    </p:spTree>
    <p:extLst>
      <p:ext uri="{BB962C8B-B14F-4D97-AF65-F5344CB8AC3E}">
        <p14:creationId xmlns:p14="http://schemas.microsoft.com/office/powerpoint/2010/main" val="18344222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NIHR EME Project: NIHR131157 </a:t>
            </a:r>
          </a:p>
          <a:p>
            <a:r>
              <a:rPr lang="en-GB" dirty="0"/>
              <a:t>GOTHIC2 IRAS ID: 1008055</a:t>
            </a:r>
          </a:p>
          <a:p>
            <a:endParaRPr lang="en-GB" dirty="0"/>
          </a:p>
        </p:txBody>
      </p:sp>
      <p:sp>
        <p:nvSpPr>
          <p:cNvPr id="4" name="Slide Number Placeholder 3"/>
          <p:cNvSpPr>
            <a:spLocks noGrp="1"/>
          </p:cNvSpPr>
          <p:nvPr>
            <p:ph type="sldNum" sz="quarter" idx="5"/>
          </p:nvPr>
        </p:nvSpPr>
        <p:spPr/>
        <p:txBody>
          <a:bodyPr/>
          <a:lstStyle/>
          <a:p>
            <a:fld id="{533B15EE-4F39-8B41-BE99-A936EB43857D}" type="slidenum">
              <a:rPr lang="en-GB" smtClean="0"/>
              <a:t>6</a:t>
            </a:fld>
            <a:endParaRPr lang="en-GB"/>
          </a:p>
        </p:txBody>
      </p:sp>
    </p:spTree>
    <p:extLst>
      <p:ext uri="{BB962C8B-B14F-4D97-AF65-F5344CB8AC3E}">
        <p14:creationId xmlns:p14="http://schemas.microsoft.com/office/powerpoint/2010/main" val="31115806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NIHR EME Project: NIHR131157 </a:t>
            </a:r>
          </a:p>
          <a:p>
            <a:r>
              <a:rPr lang="en-GB" dirty="0"/>
              <a:t>GOTHIC2 IRAS ID: 1008055</a:t>
            </a:r>
          </a:p>
          <a:p>
            <a:endParaRPr lang="en-GB" dirty="0"/>
          </a:p>
        </p:txBody>
      </p:sp>
      <p:sp>
        <p:nvSpPr>
          <p:cNvPr id="4" name="Slide Number Placeholder 3"/>
          <p:cNvSpPr>
            <a:spLocks noGrp="1"/>
          </p:cNvSpPr>
          <p:nvPr>
            <p:ph type="sldNum" sz="quarter" idx="5"/>
          </p:nvPr>
        </p:nvSpPr>
        <p:spPr/>
        <p:txBody>
          <a:bodyPr/>
          <a:lstStyle/>
          <a:p>
            <a:fld id="{533B15EE-4F39-8B41-BE99-A936EB43857D}" type="slidenum">
              <a:rPr lang="en-GB" smtClean="0"/>
              <a:t>7</a:t>
            </a:fld>
            <a:endParaRPr lang="en-GB"/>
          </a:p>
        </p:txBody>
      </p:sp>
    </p:spTree>
    <p:extLst>
      <p:ext uri="{BB962C8B-B14F-4D97-AF65-F5344CB8AC3E}">
        <p14:creationId xmlns:p14="http://schemas.microsoft.com/office/powerpoint/2010/main" val="17598696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NIHR EME Project: NIHR131157 </a:t>
            </a:r>
          </a:p>
          <a:p>
            <a:r>
              <a:rPr lang="en-GB" dirty="0"/>
              <a:t>GOTHIC2 IRAS ID: 1008055</a:t>
            </a:r>
          </a:p>
          <a:p>
            <a:endParaRPr lang="en-GB" dirty="0"/>
          </a:p>
        </p:txBody>
      </p:sp>
      <p:sp>
        <p:nvSpPr>
          <p:cNvPr id="4" name="Slide Number Placeholder 3"/>
          <p:cNvSpPr>
            <a:spLocks noGrp="1"/>
          </p:cNvSpPr>
          <p:nvPr>
            <p:ph type="sldNum" sz="quarter" idx="5"/>
          </p:nvPr>
        </p:nvSpPr>
        <p:spPr/>
        <p:txBody>
          <a:bodyPr/>
          <a:lstStyle/>
          <a:p>
            <a:fld id="{533B15EE-4F39-8B41-BE99-A936EB43857D}" type="slidenum">
              <a:rPr lang="en-GB" smtClean="0"/>
              <a:t>8</a:t>
            </a:fld>
            <a:endParaRPr lang="en-GB"/>
          </a:p>
        </p:txBody>
      </p:sp>
    </p:spTree>
    <p:extLst>
      <p:ext uri="{BB962C8B-B14F-4D97-AF65-F5344CB8AC3E}">
        <p14:creationId xmlns:p14="http://schemas.microsoft.com/office/powerpoint/2010/main" val="29392775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NIHR EME Project: NIHR131157 </a:t>
            </a:r>
          </a:p>
          <a:p>
            <a:r>
              <a:rPr lang="en-GB" dirty="0"/>
              <a:t>GOTHIC2 IRAS ID: 1008055</a:t>
            </a:r>
          </a:p>
          <a:p>
            <a:endParaRPr lang="en-GB" dirty="0"/>
          </a:p>
        </p:txBody>
      </p:sp>
      <p:sp>
        <p:nvSpPr>
          <p:cNvPr id="4" name="Slide Number Placeholder 3"/>
          <p:cNvSpPr>
            <a:spLocks noGrp="1"/>
          </p:cNvSpPr>
          <p:nvPr>
            <p:ph type="sldNum" sz="quarter" idx="5"/>
          </p:nvPr>
        </p:nvSpPr>
        <p:spPr/>
        <p:txBody>
          <a:bodyPr/>
          <a:lstStyle/>
          <a:p>
            <a:fld id="{533B15EE-4F39-8B41-BE99-A936EB43857D}" type="slidenum">
              <a:rPr lang="en-GB" smtClean="0"/>
              <a:t>9</a:t>
            </a:fld>
            <a:endParaRPr lang="en-GB"/>
          </a:p>
        </p:txBody>
      </p:sp>
    </p:spTree>
    <p:extLst>
      <p:ext uri="{BB962C8B-B14F-4D97-AF65-F5344CB8AC3E}">
        <p14:creationId xmlns:p14="http://schemas.microsoft.com/office/powerpoint/2010/main" val="6009380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562722" indent="0" algn="ctr">
              <a:buNone/>
              <a:defRPr>
                <a:solidFill>
                  <a:schemeClr val="tx1">
                    <a:tint val="75000"/>
                  </a:schemeClr>
                </a:solidFill>
              </a:defRPr>
            </a:lvl2pPr>
            <a:lvl3pPr marL="1125444" indent="0" algn="ctr">
              <a:buNone/>
              <a:defRPr>
                <a:solidFill>
                  <a:schemeClr val="tx1">
                    <a:tint val="75000"/>
                  </a:schemeClr>
                </a:solidFill>
              </a:defRPr>
            </a:lvl3pPr>
            <a:lvl4pPr marL="1688165" indent="0" algn="ctr">
              <a:buNone/>
              <a:defRPr>
                <a:solidFill>
                  <a:schemeClr val="tx1">
                    <a:tint val="75000"/>
                  </a:schemeClr>
                </a:solidFill>
              </a:defRPr>
            </a:lvl4pPr>
            <a:lvl5pPr marL="2250887" indent="0" algn="ctr">
              <a:buNone/>
              <a:defRPr>
                <a:solidFill>
                  <a:schemeClr val="tx1">
                    <a:tint val="75000"/>
                  </a:schemeClr>
                </a:solidFill>
              </a:defRPr>
            </a:lvl5pPr>
            <a:lvl6pPr marL="2813609" indent="0" algn="ctr">
              <a:buNone/>
              <a:defRPr>
                <a:solidFill>
                  <a:schemeClr val="tx1">
                    <a:tint val="75000"/>
                  </a:schemeClr>
                </a:solidFill>
              </a:defRPr>
            </a:lvl6pPr>
            <a:lvl7pPr marL="3376331" indent="0" algn="ctr">
              <a:buNone/>
              <a:defRPr>
                <a:solidFill>
                  <a:schemeClr val="tx1">
                    <a:tint val="75000"/>
                  </a:schemeClr>
                </a:solidFill>
              </a:defRPr>
            </a:lvl7pPr>
            <a:lvl8pPr marL="3939052" indent="0" algn="ctr">
              <a:buNone/>
              <a:defRPr>
                <a:solidFill>
                  <a:schemeClr val="tx1">
                    <a:tint val="75000"/>
                  </a:schemeClr>
                </a:solidFill>
              </a:defRPr>
            </a:lvl8pPr>
            <a:lvl9pPr marL="4501774"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3F55FA97-6538-4397-8949-0D0CEFDA01C1}" type="datetime1">
              <a:rPr lang="en-US" smtClean="0"/>
              <a:t>4/27/26</a:t>
            </a:fld>
            <a:endParaRPr lang="en-US"/>
          </a:p>
        </p:txBody>
      </p:sp>
      <p:sp>
        <p:nvSpPr>
          <p:cNvPr id="5" name="Footer Placeholder 4"/>
          <p:cNvSpPr>
            <a:spLocks noGrp="1"/>
          </p:cNvSpPr>
          <p:nvPr>
            <p:ph type="ftr" sz="quarter" idx="11"/>
          </p:nvPr>
        </p:nvSpPr>
        <p:spPr/>
        <p:txBody>
          <a:bodyPr/>
          <a:lstStyle/>
          <a:p>
            <a:r>
              <a:rPr lang="en-US"/>
              <a:t>V1.0 19/02/2026</a:t>
            </a:r>
          </a:p>
        </p:txBody>
      </p:sp>
      <p:sp>
        <p:nvSpPr>
          <p:cNvPr id="6" name="Slide Number Placeholder 5"/>
          <p:cNvSpPr>
            <a:spLocks noGrp="1"/>
          </p:cNvSpPr>
          <p:nvPr>
            <p:ph type="sldNum" sz="quarter" idx="12"/>
          </p:nvPr>
        </p:nvSpPr>
        <p:spPr/>
        <p:txBody>
          <a:bodyPr/>
          <a:lstStyle/>
          <a:p>
            <a:fld id="{CCCCE673-5009-B241-A93B-0EFA06793C53}" type="slidenum">
              <a:rPr lang="en-US" smtClean="0"/>
              <a:t>‹#›</a:t>
            </a:fld>
            <a:endParaRPr lang="en-US"/>
          </a:p>
        </p:txBody>
      </p:sp>
    </p:spTree>
    <p:extLst>
      <p:ext uri="{BB962C8B-B14F-4D97-AF65-F5344CB8AC3E}">
        <p14:creationId xmlns:p14="http://schemas.microsoft.com/office/powerpoint/2010/main" val="26421495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458AB3F2-7276-4210-99D9-38BAAA985699}" type="datetime1">
              <a:rPr lang="en-US" smtClean="0"/>
              <a:t>4/27/26</a:t>
            </a:fld>
            <a:endParaRPr lang="en-US"/>
          </a:p>
        </p:txBody>
      </p:sp>
      <p:sp>
        <p:nvSpPr>
          <p:cNvPr id="5" name="Footer Placeholder 4"/>
          <p:cNvSpPr>
            <a:spLocks noGrp="1"/>
          </p:cNvSpPr>
          <p:nvPr>
            <p:ph type="ftr" sz="quarter" idx="11"/>
          </p:nvPr>
        </p:nvSpPr>
        <p:spPr/>
        <p:txBody>
          <a:bodyPr/>
          <a:lstStyle/>
          <a:p>
            <a:r>
              <a:rPr lang="en-US"/>
              <a:t>V1.0 19/02/2026</a:t>
            </a:r>
          </a:p>
        </p:txBody>
      </p:sp>
      <p:sp>
        <p:nvSpPr>
          <p:cNvPr id="6" name="Slide Number Placeholder 5"/>
          <p:cNvSpPr>
            <a:spLocks noGrp="1"/>
          </p:cNvSpPr>
          <p:nvPr>
            <p:ph type="sldNum" sz="quarter" idx="12"/>
          </p:nvPr>
        </p:nvSpPr>
        <p:spPr/>
        <p:txBody>
          <a:bodyPr/>
          <a:lstStyle/>
          <a:p>
            <a:fld id="{CCCCE673-5009-B241-A93B-0EFA06793C53}" type="slidenum">
              <a:rPr lang="en-US" smtClean="0"/>
              <a:t>‹#›</a:t>
            </a:fld>
            <a:endParaRPr lang="en-US"/>
          </a:p>
        </p:txBody>
      </p:sp>
    </p:spTree>
    <p:extLst>
      <p:ext uri="{BB962C8B-B14F-4D97-AF65-F5344CB8AC3E}">
        <p14:creationId xmlns:p14="http://schemas.microsoft.com/office/powerpoint/2010/main" val="30015263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75799" y="274639"/>
            <a:ext cx="2971801"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660400" y="274639"/>
            <a:ext cx="8712201"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723BFE75-EDB8-408C-9B9A-E8A327EA5D26}" type="datetime1">
              <a:rPr lang="en-US" smtClean="0"/>
              <a:t>4/27/26</a:t>
            </a:fld>
            <a:endParaRPr lang="en-US"/>
          </a:p>
        </p:txBody>
      </p:sp>
      <p:sp>
        <p:nvSpPr>
          <p:cNvPr id="5" name="Footer Placeholder 4"/>
          <p:cNvSpPr>
            <a:spLocks noGrp="1"/>
          </p:cNvSpPr>
          <p:nvPr>
            <p:ph type="ftr" sz="quarter" idx="11"/>
          </p:nvPr>
        </p:nvSpPr>
        <p:spPr/>
        <p:txBody>
          <a:bodyPr/>
          <a:lstStyle/>
          <a:p>
            <a:r>
              <a:rPr lang="en-US"/>
              <a:t>V1.0 19/02/2026</a:t>
            </a:r>
          </a:p>
        </p:txBody>
      </p:sp>
      <p:sp>
        <p:nvSpPr>
          <p:cNvPr id="6" name="Slide Number Placeholder 5"/>
          <p:cNvSpPr>
            <a:spLocks noGrp="1"/>
          </p:cNvSpPr>
          <p:nvPr>
            <p:ph type="sldNum" sz="quarter" idx="12"/>
          </p:nvPr>
        </p:nvSpPr>
        <p:spPr/>
        <p:txBody>
          <a:bodyPr/>
          <a:lstStyle/>
          <a:p>
            <a:fld id="{CCCCE673-5009-B241-A93B-0EFA06793C53}" type="slidenum">
              <a:rPr lang="en-US" smtClean="0"/>
              <a:t>‹#›</a:t>
            </a:fld>
            <a:endParaRPr lang="en-US"/>
          </a:p>
        </p:txBody>
      </p:sp>
    </p:spTree>
    <p:extLst>
      <p:ext uri="{BB962C8B-B14F-4D97-AF65-F5344CB8AC3E}">
        <p14:creationId xmlns:p14="http://schemas.microsoft.com/office/powerpoint/2010/main" val="27423230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5767D5A5-FF69-4F76-A2D5-5D52941B33EC}" type="datetime1">
              <a:rPr lang="en-US" smtClean="0"/>
              <a:t>4/27/26</a:t>
            </a:fld>
            <a:endParaRPr lang="en-US"/>
          </a:p>
        </p:txBody>
      </p:sp>
      <p:sp>
        <p:nvSpPr>
          <p:cNvPr id="5" name="Footer Placeholder 4"/>
          <p:cNvSpPr>
            <a:spLocks noGrp="1"/>
          </p:cNvSpPr>
          <p:nvPr>
            <p:ph type="ftr" sz="quarter" idx="11"/>
          </p:nvPr>
        </p:nvSpPr>
        <p:spPr/>
        <p:txBody>
          <a:bodyPr/>
          <a:lstStyle/>
          <a:p>
            <a:r>
              <a:rPr lang="en-US"/>
              <a:t>V1.0 19/02/2026</a:t>
            </a:r>
          </a:p>
        </p:txBody>
      </p:sp>
      <p:sp>
        <p:nvSpPr>
          <p:cNvPr id="6" name="Slide Number Placeholder 5"/>
          <p:cNvSpPr>
            <a:spLocks noGrp="1"/>
          </p:cNvSpPr>
          <p:nvPr>
            <p:ph type="sldNum" sz="quarter" idx="12"/>
          </p:nvPr>
        </p:nvSpPr>
        <p:spPr/>
        <p:txBody>
          <a:bodyPr/>
          <a:lstStyle/>
          <a:p>
            <a:fld id="{CCCCE673-5009-B241-A93B-0EFA06793C53}" type="slidenum">
              <a:rPr lang="en-US" smtClean="0"/>
              <a:t>‹#›</a:t>
            </a:fld>
            <a:endParaRPr lang="en-US"/>
          </a:p>
        </p:txBody>
      </p:sp>
    </p:spTree>
    <p:extLst>
      <p:ext uri="{BB962C8B-B14F-4D97-AF65-F5344CB8AC3E}">
        <p14:creationId xmlns:p14="http://schemas.microsoft.com/office/powerpoint/2010/main" val="27791111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923" b="1" cap="all"/>
            </a:lvl1pPr>
          </a:lstStyle>
          <a:p>
            <a:r>
              <a:rPr lang="en-GB"/>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462">
                <a:solidFill>
                  <a:schemeClr val="tx1">
                    <a:tint val="75000"/>
                  </a:schemeClr>
                </a:solidFill>
              </a:defRPr>
            </a:lvl1pPr>
            <a:lvl2pPr marL="562722" indent="0">
              <a:buNone/>
              <a:defRPr sz="2215">
                <a:solidFill>
                  <a:schemeClr val="tx1">
                    <a:tint val="75000"/>
                  </a:schemeClr>
                </a:solidFill>
              </a:defRPr>
            </a:lvl2pPr>
            <a:lvl3pPr marL="1125444" indent="0">
              <a:buNone/>
              <a:defRPr sz="1969">
                <a:solidFill>
                  <a:schemeClr val="tx1">
                    <a:tint val="75000"/>
                  </a:schemeClr>
                </a:solidFill>
              </a:defRPr>
            </a:lvl3pPr>
            <a:lvl4pPr marL="1688165" indent="0">
              <a:buNone/>
              <a:defRPr sz="1723">
                <a:solidFill>
                  <a:schemeClr val="tx1">
                    <a:tint val="75000"/>
                  </a:schemeClr>
                </a:solidFill>
              </a:defRPr>
            </a:lvl4pPr>
            <a:lvl5pPr marL="2250887" indent="0">
              <a:buNone/>
              <a:defRPr sz="1723">
                <a:solidFill>
                  <a:schemeClr val="tx1">
                    <a:tint val="75000"/>
                  </a:schemeClr>
                </a:solidFill>
              </a:defRPr>
            </a:lvl5pPr>
            <a:lvl6pPr marL="2813609" indent="0">
              <a:buNone/>
              <a:defRPr sz="1723">
                <a:solidFill>
                  <a:schemeClr val="tx1">
                    <a:tint val="75000"/>
                  </a:schemeClr>
                </a:solidFill>
              </a:defRPr>
            </a:lvl6pPr>
            <a:lvl7pPr marL="3376331" indent="0">
              <a:buNone/>
              <a:defRPr sz="1723">
                <a:solidFill>
                  <a:schemeClr val="tx1">
                    <a:tint val="75000"/>
                  </a:schemeClr>
                </a:solidFill>
              </a:defRPr>
            </a:lvl7pPr>
            <a:lvl8pPr marL="3939052" indent="0">
              <a:buNone/>
              <a:defRPr sz="1723">
                <a:solidFill>
                  <a:schemeClr val="tx1">
                    <a:tint val="75000"/>
                  </a:schemeClr>
                </a:solidFill>
              </a:defRPr>
            </a:lvl8pPr>
            <a:lvl9pPr marL="4501774" indent="0">
              <a:buNone/>
              <a:defRPr sz="1723">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E6EA53DA-5878-484B-B43B-282E23950B7A}" type="datetime1">
              <a:rPr lang="en-US" smtClean="0"/>
              <a:t>4/27/26</a:t>
            </a:fld>
            <a:endParaRPr lang="en-US"/>
          </a:p>
        </p:txBody>
      </p:sp>
      <p:sp>
        <p:nvSpPr>
          <p:cNvPr id="5" name="Footer Placeholder 4"/>
          <p:cNvSpPr>
            <a:spLocks noGrp="1"/>
          </p:cNvSpPr>
          <p:nvPr>
            <p:ph type="ftr" sz="quarter" idx="11"/>
          </p:nvPr>
        </p:nvSpPr>
        <p:spPr/>
        <p:txBody>
          <a:bodyPr/>
          <a:lstStyle/>
          <a:p>
            <a:r>
              <a:rPr lang="en-US"/>
              <a:t>V1.0 19/02/2026</a:t>
            </a:r>
          </a:p>
        </p:txBody>
      </p:sp>
      <p:sp>
        <p:nvSpPr>
          <p:cNvPr id="6" name="Slide Number Placeholder 5"/>
          <p:cNvSpPr>
            <a:spLocks noGrp="1"/>
          </p:cNvSpPr>
          <p:nvPr>
            <p:ph type="sldNum" sz="quarter" idx="12"/>
          </p:nvPr>
        </p:nvSpPr>
        <p:spPr/>
        <p:txBody>
          <a:bodyPr/>
          <a:lstStyle/>
          <a:p>
            <a:fld id="{CCCCE673-5009-B241-A93B-0EFA06793C53}" type="slidenum">
              <a:rPr lang="en-US" smtClean="0"/>
              <a:t>‹#›</a:t>
            </a:fld>
            <a:endParaRPr lang="en-US"/>
          </a:p>
        </p:txBody>
      </p:sp>
    </p:spTree>
    <p:extLst>
      <p:ext uri="{BB962C8B-B14F-4D97-AF65-F5344CB8AC3E}">
        <p14:creationId xmlns:p14="http://schemas.microsoft.com/office/powerpoint/2010/main" val="30881316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660401" y="1600202"/>
            <a:ext cx="5842000" cy="4525963"/>
          </a:xfrm>
        </p:spPr>
        <p:txBody>
          <a:bodyPr/>
          <a:lstStyle>
            <a:lvl1pPr>
              <a:defRPr sz="3446"/>
            </a:lvl1pPr>
            <a:lvl2pPr>
              <a:defRPr sz="2954"/>
            </a:lvl2pPr>
            <a:lvl3pPr>
              <a:defRPr sz="2462"/>
            </a:lvl3pPr>
            <a:lvl4pPr>
              <a:defRPr sz="2215"/>
            </a:lvl4pPr>
            <a:lvl5pPr>
              <a:defRPr sz="2215"/>
            </a:lvl5pPr>
            <a:lvl6pPr>
              <a:defRPr sz="2215"/>
            </a:lvl6pPr>
            <a:lvl7pPr>
              <a:defRPr sz="2215"/>
            </a:lvl7pPr>
            <a:lvl8pPr>
              <a:defRPr sz="2215"/>
            </a:lvl8pPr>
            <a:lvl9pPr>
              <a:defRPr sz="2215"/>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705601" y="1600202"/>
            <a:ext cx="5842000" cy="4525963"/>
          </a:xfrm>
        </p:spPr>
        <p:txBody>
          <a:bodyPr/>
          <a:lstStyle>
            <a:lvl1pPr>
              <a:defRPr sz="3446"/>
            </a:lvl1pPr>
            <a:lvl2pPr>
              <a:defRPr sz="2954"/>
            </a:lvl2pPr>
            <a:lvl3pPr>
              <a:defRPr sz="2462"/>
            </a:lvl3pPr>
            <a:lvl4pPr>
              <a:defRPr sz="2215"/>
            </a:lvl4pPr>
            <a:lvl5pPr>
              <a:defRPr sz="2215"/>
            </a:lvl5pPr>
            <a:lvl6pPr>
              <a:defRPr sz="2215"/>
            </a:lvl6pPr>
            <a:lvl7pPr>
              <a:defRPr sz="2215"/>
            </a:lvl7pPr>
            <a:lvl8pPr>
              <a:defRPr sz="2215"/>
            </a:lvl8pPr>
            <a:lvl9pPr>
              <a:defRPr sz="2215"/>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9D707D05-4826-4C64-B6C2-A0513A4CD60D}" type="datetime1">
              <a:rPr lang="en-US" smtClean="0"/>
              <a:t>4/27/26</a:t>
            </a:fld>
            <a:endParaRPr lang="en-US"/>
          </a:p>
        </p:txBody>
      </p:sp>
      <p:sp>
        <p:nvSpPr>
          <p:cNvPr id="6" name="Footer Placeholder 5"/>
          <p:cNvSpPr>
            <a:spLocks noGrp="1"/>
          </p:cNvSpPr>
          <p:nvPr>
            <p:ph type="ftr" sz="quarter" idx="11"/>
          </p:nvPr>
        </p:nvSpPr>
        <p:spPr/>
        <p:txBody>
          <a:bodyPr/>
          <a:lstStyle/>
          <a:p>
            <a:r>
              <a:rPr lang="en-US"/>
              <a:t>V1.0 19/02/2026</a:t>
            </a:r>
          </a:p>
        </p:txBody>
      </p:sp>
      <p:sp>
        <p:nvSpPr>
          <p:cNvPr id="7" name="Slide Number Placeholder 6"/>
          <p:cNvSpPr>
            <a:spLocks noGrp="1"/>
          </p:cNvSpPr>
          <p:nvPr>
            <p:ph type="sldNum" sz="quarter" idx="12"/>
          </p:nvPr>
        </p:nvSpPr>
        <p:spPr/>
        <p:txBody>
          <a:bodyPr/>
          <a:lstStyle/>
          <a:p>
            <a:fld id="{CCCCE673-5009-B241-A93B-0EFA06793C53}" type="slidenum">
              <a:rPr lang="en-US" smtClean="0"/>
              <a:t>‹#›</a:t>
            </a:fld>
            <a:endParaRPr lang="en-US"/>
          </a:p>
        </p:txBody>
      </p:sp>
    </p:spTree>
    <p:extLst>
      <p:ext uri="{BB962C8B-B14F-4D97-AF65-F5344CB8AC3E}">
        <p14:creationId xmlns:p14="http://schemas.microsoft.com/office/powerpoint/2010/main" val="39028240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954" b="1"/>
            </a:lvl1pPr>
            <a:lvl2pPr marL="562722" indent="0">
              <a:buNone/>
              <a:defRPr sz="2462" b="1"/>
            </a:lvl2pPr>
            <a:lvl3pPr marL="1125444" indent="0">
              <a:buNone/>
              <a:defRPr sz="2215" b="1"/>
            </a:lvl3pPr>
            <a:lvl4pPr marL="1688165" indent="0">
              <a:buNone/>
              <a:defRPr sz="1969" b="1"/>
            </a:lvl4pPr>
            <a:lvl5pPr marL="2250887" indent="0">
              <a:buNone/>
              <a:defRPr sz="1969" b="1"/>
            </a:lvl5pPr>
            <a:lvl6pPr marL="2813609" indent="0">
              <a:buNone/>
              <a:defRPr sz="1969" b="1"/>
            </a:lvl6pPr>
            <a:lvl7pPr marL="3376331" indent="0">
              <a:buNone/>
              <a:defRPr sz="1969" b="1"/>
            </a:lvl7pPr>
            <a:lvl8pPr marL="3939052" indent="0">
              <a:buNone/>
              <a:defRPr sz="1969" b="1"/>
            </a:lvl8pPr>
            <a:lvl9pPr marL="4501774" indent="0">
              <a:buNone/>
              <a:defRPr sz="1969" b="1"/>
            </a:lvl9pPr>
          </a:lstStyle>
          <a:p>
            <a:pPr lvl="0"/>
            <a:r>
              <a:rPr lang="en-GB"/>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954"/>
            </a:lvl1pPr>
            <a:lvl2pPr>
              <a:defRPr sz="2462"/>
            </a:lvl2pPr>
            <a:lvl3pPr>
              <a:defRPr sz="2215"/>
            </a:lvl3pPr>
            <a:lvl4pPr>
              <a:defRPr sz="1969"/>
            </a:lvl4pPr>
            <a:lvl5pPr>
              <a:defRPr sz="1969"/>
            </a:lvl5pPr>
            <a:lvl6pPr>
              <a:defRPr sz="1969"/>
            </a:lvl6pPr>
            <a:lvl7pPr>
              <a:defRPr sz="1969"/>
            </a:lvl7pPr>
            <a:lvl8pPr>
              <a:defRPr sz="1969"/>
            </a:lvl8pPr>
            <a:lvl9pPr>
              <a:defRPr sz="1969"/>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93367" y="1535113"/>
            <a:ext cx="5389034" cy="639762"/>
          </a:xfrm>
        </p:spPr>
        <p:txBody>
          <a:bodyPr anchor="b"/>
          <a:lstStyle>
            <a:lvl1pPr marL="0" indent="0">
              <a:buNone/>
              <a:defRPr sz="2954" b="1"/>
            </a:lvl1pPr>
            <a:lvl2pPr marL="562722" indent="0">
              <a:buNone/>
              <a:defRPr sz="2462" b="1"/>
            </a:lvl2pPr>
            <a:lvl3pPr marL="1125444" indent="0">
              <a:buNone/>
              <a:defRPr sz="2215" b="1"/>
            </a:lvl3pPr>
            <a:lvl4pPr marL="1688165" indent="0">
              <a:buNone/>
              <a:defRPr sz="1969" b="1"/>
            </a:lvl4pPr>
            <a:lvl5pPr marL="2250887" indent="0">
              <a:buNone/>
              <a:defRPr sz="1969" b="1"/>
            </a:lvl5pPr>
            <a:lvl6pPr marL="2813609" indent="0">
              <a:buNone/>
              <a:defRPr sz="1969" b="1"/>
            </a:lvl6pPr>
            <a:lvl7pPr marL="3376331" indent="0">
              <a:buNone/>
              <a:defRPr sz="1969" b="1"/>
            </a:lvl7pPr>
            <a:lvl8pPr marL="3939052" indent="0">
              <a:buNone/>
              <a:defRPr sz="1969" b="1"/>
            </a:lvl8pPr>
            <a:lvl9pPr marL="4501774" indent="0">
              <a:buNone/>
              <a:defRPr sz="1969" b="1"/>
            </a:lvl9pPr>
          </a:lstStyle>
          <a:p>
            <a:pPr lvl="0"/>
            <a:r>
              <a:rPr lang="en-GB"/>
              <a:t>Click to edit Master text styles</a:t>
            </a:r>
          </a:p>
        </p:txBody>
      </p:sp>
      <p:sp>
        <p:nvSpPr>
          <p:cNvPr id="6" name="Content Placeholder 5"/>
          <p:cNvSpPr>
            <a:spLocks noGrp="1"/>
          </p:cNvSpPr>
          <p:nvPr>
            <p:ph sz="quarter" idx="4"/>
          </p:nvPr>
        </p:nvSpPr>
        <p:spPr>
          <a:xfrm>
            <a:off x="6193367" y="2174875"/>
            <a:ext cx="5389034" cy="3951288"/>
          </a:xfrm>
        </p:spPr>
        <p:txBody>
          <a:bodyPr/>
          <a:lstStyle>
            <a:lvl1pPr>
              <a:defRPr sz="2954"/>
            </a:lvl1pPr>
            <a:lvl2pPr>
              <a:defRPr sz="2462"/>
            </a:lvl2pPr>
            <a:lvl3pPr>
              <a:defRPr sz="2215"/>
            </a:lvl3pPr>
            <a:lvl4pPr>
              <a:defRPr sz="1969"/>
            </a:lvl4pPr>
            <a:lvl5pPr>
              <a:defRPr sz="1969"/>
            </a:lvl5pPr>
            <a:lvl6pPr>
              <a:defRPr sz="1969"/>
            </a:lvl6pPr>
            <a:lvl7pPr>
              <a:defRPr sz="1969"/>
            </a:lvl7pPr>
            <a:lvl8pPr>
              <a:defRPr sz="1969"/>
            </a:lvl8pPr>
            <a:lvl9pPr>
              <a:defRPr sz="1969"/>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691D2A34-2227-4E61-85C9-D3C25A9E36C9}" type="datetime1">
              <a:rPr lang="en-US" smtClean="0"/>
              <a:t>4/27/26</a:t>
            </a:fld>
            <a:endParaRPr lang="en-US"/>
          </a:p>
        </p:txBody>
      </p:sp>
      <p:sp>
        <p:nvSpPr>
          <p:cNvPr id="8" name="Footer Placeholder 7"/>
          <p:cNvSpPr>
            <a:spLocks noGrp="1"/>
          </p:cNvSpPr>
          <p:nvPr>
            <p:ph type="ftr" sz="quarter" idx="11"/>
          </p:nvPr>
        </p:nvSpPr>
        <p:spPr/>
        <p:txBody>
          <a:bodyPr/>
          <a:lstStyle/>
          <a:p>
            <a:r>
              <a:rPr lang="en-US"/>
              <a:t>V1.0 19/02/2026</a:t>
            </a:r>
          </a:p>
        </p:txBody>
      </p:sp>
      <p:sp>
        <p:nvSpPr>
          <p:cNvPr id="9" name="Slide Number Placeholder 8"/>
          <p:cNvSpPr>
            <a:spLocks noGrp="1"/>
          </p:cNvSpPr>
          <p:nvPr>
            <p:ph type="sldNum" sz="quarter" idx="12"/>
          </p:nvPr>
        </p:nvSpPr>
        <p:spPr/>
        <p:txBody>
          <a:bodyPr/>
          <a:lstStyle/>
          <a:p>
            <a:fld id="{CCCCE673-5009-B241-A93B-0EFA06793C53}" type="slidenum">
              <a:rPr lang="en-US" smtClean="0"/>
              <a:t>‹#›</a:t>
            </a:fld>
            <a:endParaRPr lang="en-US"/>
          </a:p>
        </p:txBody>
      </p:sp>
    </p:spTree>
    <p:extLst>
      <p:ext uri="{BB962C8B-B14F-4D97-AF65-F5344CB8AC3E}">
        <p14:creationId xmlns:p14="http://schemas.microsoft.com/office/powerpoint/2010/main" val="27757755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4246EC1D-CA13-45DE-A2A4-5AFDC7E2E01F}" type="datetime1">
              <a:rPr lang="en-US" smtClean="0"/>
              <a:t>4/27/26</a:t>
            </a:fld>
            <a:endParaRPr lang="en-US"/>
          </a:p>
        </p:txBody>
      </p:sp>
      <p:sp>
        <p:nvSpPr>
          <p:cNvPr id="4" name="Footer Placeholder 3"/>
          <p:cNvSpPr>
            <a:spLocks noGrp="1"/>
          </p:cNvSpPr>
          <p:nvPr>
            <p:ph type="ftr" sz="quarter" idx="11"/>
          </p:nvPr>
        </p:nvSpPr>
        <p:spPr/>
        <p:txBody>
          <a:bodyPr/>
          <a:lstStyle/>
          <a:p>
            <a:r>
              <a:rPr lang="en-US"/>
              <a:t>V1.0 19/02/2026</a:t>
            </a:r>
          </a:p>
        </p:txBody>
      </p:sp>
      <p:sp>
        <p:nvSpPr>
          <p:cNvPr id="5" name="Slide Number Placeholder 4"/>
          <p:cNvSpPr>
            <a:spLocks noGrp="1"/>
          </p:cNvSpPr>
          <p:nvPr>
            <p:ph type="sldNum" sz="quarter" idx="12"/>
          </p:nvPr>
        </p:nvSpPr>
        <p:spPr/>
        <p:txBody>
          <a:bodyPr/>
          <a:lstStyle/>
          <a:p>
            <a:fld id="{CCCCE673-5009-B241-A93B-0EFA06793C53}" type="slidenum">
              <a:rPr lang="en-US" smtClean="0"/>
              <a:t>‹#›</a:t>
            </a:fld>
            <a:endParaRPr lang="en-US"/>
          </a:p>
        </p:txBody>
      </p:sp>
    </p:spTree>
    <p:extLst>
      <p:ext uri="{BB962C8B-B14F-4D97-AF65-F5344CB8AC3E}">
        <p14:creationId xmlns:p14="http://schemas.microsoft.com/office/powerpoint/2010/main" val="14202126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44241B-987D-4203-AB08-A50F5390C577}" type="datetime1">
              <a:rPr lang="en-US" smtClean="0"/>
              <a:t>4/27/26</a:t>
            </a:fld>
            <a:endParaRPr lang="en-US"/>
          </a:p>
        </p:txBody>
      </p:sp>
      <p:sp>
        <p:nvSpPr>
          <p:cNvPr id="3" name="Footer Placeholder 2"/>
          <p:cNvSpPr>
            <a:spLocks noGrp="1"/>
          </p:cNvSpPr>
          <p:nvPr>
            <p:ph type="ftr" sz="quarter" idx="11"/>
          </p:nvPr>
        </p:nvSpPr>
        <p:spPr/>
        <p:txBody>
          <a:bodyPr/>
          <a:lstStyle/>
          <a:p>
            <a:r>
              <a:rPr lang="en-US"/>
              <a:t>V1.0 19/02/2026</a:t>
            </a:r>
          </a:p>
        </p:txBody>
      </p:sp>
      <p:sp>
        <p:nvSpPr>
          <p:cNvPr id="4" name="Slide Number Placeholder 3"/>
          <p:cNvSpPr>
            <a:spLocks noGrp="1"/>
          </p:cNvSpPr>
          <p:nvPr>
            <p:ph type="sldNum" sz="quarter" idx="12"/>
          </p:nvPr>
        </p:nvSpPr>
        <p:spPr/>
        <p:txBody>
          <a:bodyPr/>
          <a:lstStyle/>
          <a:p>
            <a:fld id="{CCCCE673-5009-B241-A93B-0EFA06793C53}" type="slidenum">
              <a:rPr lang="en-US" smtClean="0"/>
              <a:t>‹#›</a:t>
            </a:fld>
            <a:endParaRPr lang="en-US"/>
          </a:p>
        </p:txBody>
      </p:sp>
    </p:spTree>
    <p:extLst>
      <p:ext uri="{BB962C8B-B14F-4D97-AF65-F5344CB8AC3E}">
        <p14:creationId xmlns:p14="http://schemas.microsoft.com/office/powerpoint/2010/main" val="12778378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084" cy="1162050"/>
          </a:xfrm>
        </p:spPr>
        <p:txBody>
          <a:bodyPr anchor="b"/>
          <a:lstStyle>
            <a:lvl1pPr algn="l">
              <a:defRPr sz="2462" b="1"/>
            </a:lvl1pPr>
          </a:lstStyle>
          <a:p>
            <a:r>
              <a:rPr lang="en-GB"/>
              <a:t>Click to edit Master title style</a:t>
            </a:r>
            <a:endParaRPr lang="en-US"/>
          </a:p>
        </p:txBody>
      </p:sp>
      <p:sp>
        <p:nvSpPr>
          <p:cNvPr id="3" name="Content Placeholder 2"/>
          <p:cNvSpPr>
            <a:spLocks noGrp="1"/>
          </p:cNvSpPr>
          <p:nvPr>
            <p:ph idx="1"/>
          </p:nvPr>
        </p:nvSpPr>
        <p:spPr>
          <a:xfrm>
            <a:off x="4766734" y="273052"/>
            <a:ext cx="6815666" cy="5853113"/>
          </a:xfrm>
        </p:spPr>
        <p:txBody>
          <a:bodyPr/>
          <a:lstStyle>
            <a:lvl1pPr>
              <a:defRPr sz="3939"/>
            </a:lvl1pPr>
            <a:lvl2pPr>
              <a:defRPr sz="3446"/>
            </a:lvl2pPr>
            <a:lvl3pPr>
              <a:defRPr sz="2954"/>
            </a:lvl3pPr>
            <a:lvl4pPr>
              <a:defRPr sz="2462"/>
            </a:lvl4pPr>
            <a:lvl5pPr>
              <a:defRPr sz="2462"/>
            </a:lvl5pPr>
            <a:lvl6pPr>
              <a:defRPr sz="2462"/>
            </a:lvl6pPr>
            <a:lvl7pPr>
              <a:defRPr sz="2462"/>
            </a:lvl7pPr>
            <a:lvl8pPr>
              <a:defRPr sz="2462"/>
            </a:lvl8pPr>
            <a:lvl9pPr>
              <a:defRPr sz="2462"/>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09600" y="1435102"/>
            <a:ext cx="4011084" cy="4691063"/>
          </a:xfrm>
        </p:spPr>
        <p:txBody>
          <a:bodyPr/>
          <a:lstStyle>
            <a:lvl1pPr marL="0" indent="0">
              <a:buNone/>
              <a:defRPr sz="1723"/>
            </a:lvl1pPr>
            <a:lvl2pPr marL="562722" indent="0">
              <a:buNone/>
              <a:defRPr sz="1477"/>
            </a:lvl2pPr>
            <a:lvl3pPr marL="1125444" indent="0">
              <a:buNone/>
              <a:defRPr sz="1231"/>
            </a:lvl3pPr>
            <a:lvl4pPr marL="1688165" indent="0">
              <a:buNone/>
              <a:defRPr sz="1108"/>
            </a:lvl4pPr>
            <a:lvl5pPr marL="2250887" indent="0">
              <a:buNone/>
              <a:defRPr sz="1108"/>
            </a:lvl5pPr>
            <a:lvl6pPr marL="2813609" indent="0">
              <a:buNone/>
              <a:defRPr sz="1108"/>
            </a:lvl6pPr>
            <a:lvl7pPr marL="3376331" indent="0">
              <a:buNone/>
              <a:defRPr sz="1108"/>
            </a:lvl7pPr>
            <a:lvl8pPr marL="3939052" indent="0">
              <a:buNone/>
              <a:defRPr sz="1108"/>
            </a:lvl8pPr>
            <a:lvl9pPr marL="4501774" indent="0">
              <a:buNone/>
              <a:defRPr sz="1108"/>
            </a:lvl9pPr>
          </a:lstStyle>
          <a:p>
            <a:pPr lvl="0"/>
            <a:r>
              <a:rPr lang="en-GB"/>
              <a:t>Click to edit Master text styles</a:t>
            </a:r>
          </a:p>
        </p:txBody>
      </p:sp>
      <p:sp>
        <p:nvSpPr>
          <p:cNvPr id="5" name="Date Placeholder 4"/>
          <p:cNvSpPr>
            <a:spLocks noGrp="1"/>
          </p:cNvSpPr>
          <p:nvPr>
            <p:ph type="dt" sz="half" idx="10"/>
          </p:nvPr>
        </p:nvSpPr>
        <p:spPr/>
        <p:txBody>
          <a:bodyPr/>
          <a:lstStyle/>
          <a:p>
            <a:fld id="{F607BDC4-1A62-407B-B27D-98EF3BA01989}" type="datetime1">
              <a:rPr lang="en-US" smtClean="0"/>
              <a:t>4/27/26</a:t>
            </a:fld>
            <a:endParaRPr lang="en-US"/>
          </a:p>
        </p:txBody>
      </p:sp>
      <p:sp>
        <p:nvSpPr>
          <p:cNvPr id="6" name="Footer Placeholder 5"/>
          <p:cNvSpPr>
            <a:spLocks noGrp="1"/>
          </p:cNvSpPr>
          <p:nvPr>
            <p:ph type="ftr" sz="quarter" idx="11"/>
          </p:nvPr>
        </p:nvSpPr>
        <p:spPr/>
        <p:txBody>
          <a:bodyPr/>
          <a:lstStyle/>
          <a:p>
            <a:r>
              <a:rPr lang="en-US"/>
              <a:t>V1.0 19/02/2026</a:t>
            </a:r>
          </a:p>
        </p:txBody>
      </p:sp>
      <p:sp>
        <p:nvSpPr>
          <p:cNvPr id="7" name="Slide Number Placeholder 6"/>
          <p:cNvSpPr>
            <a:spLocks noGrp="1"/>
          </p:cNvSpPr>
          <p:nvPr>
            <p:ph type="sldNum" sz="quarter" idx="12"/>
          </p:nvPr>
        </p:nvSpPr>
        <p:spPr/>
        <p:txBody>
          <a:bodyPr/>
          <a:lstStyle/>
          <a:p>
            <a:fld id="{CCCCE673-5009-B241-A93B-0EFA06793C53}" type="slidenum">
              <a:rPr lang="en-US" smtClean="0"/>
              <a:t>‹#›</a:t>
            </a:fld>
            <a:endParaRPr lang="en-US"/>
          </a:p>
        </p:txBody>
      </p:sp>
    </p:spTree>
    <p:extLst>
      <p:ext uri="{BB962C8B-B14F-4D97-AF65-F5344CB8AC3E}">
        <p14:creationId xmlns:p14="http://schemas.microsoft.com/office/powerpoint/2010/main" val="20106471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462" b="1"/>
            </a:lvl1pPr>
          </a:lstStyle>
          <a:p>
            <a:r>
              <a:rPr lang="en-GB"/>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939"/>
            </a:lvl1pPr>
            <a:lvl2pPr marL="562722" indent="0">
              <a:buNone/>
              <a:defRPr sz="3446"/>
            </a:lvl2pPr>
            <a:lvl3pPr marL="1125444" indent="0">
              <a:buNone/>
              <a:defRPr sz="2954"/>
            </a:lvl3pPr>
            <a:lvl4pPr marL="1688165" indent="0">
              <a:buNone/>
              <a:defRPr sz="2462"/>
            </a:lvl4pPr>
            <a:lvl5pPr marL="2250887" indent="0">
              <a:buNone/>
              <a:defRPr sz="2462"/>
            </a:lvl5pPr>
            <a:lvl6pPr marL="2813609" indent="0">
              <a:buNone/>
              <a:defRPr sz="2462"/>
            </a:lvl6pPr>
            <a:lvl7pPr marL="3376331" indent="0">
              <a:buNone/>
              <a:defRPr sz="2462"/>
            </a:lvl7pPr>
            <a:lvl8pPr marL="3939052" indent="0">
              <a:buNone/>
              <a:defRPr sz="2462"/>
            </a:lvl8pPr>
            <a:lvl9pPr marL="4501774" indent="0">
              <a:buNone/>
              <a:defRPr sz="2462"/>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723"/>
            </a:lvl1pPr>
            <a:lvl2pPr marL="562722" indent="0">
              <a:buNone/>
              <a:defRPr sz="1477"/>
            </a:lvl2pPr>
            <a:lvl3pPr marL="1125444" indent="0">
              <a:buNone/>
              <a:defRPr sz="1231"/>
            </a:lvl3pPr>
            <a:lvl4pPr marL="1688165" indent="0">
              <a:buNone/>
              <a:defRPr sz="1108"/>
            </a:lvl4pPr>
            <a:lvl5pPr marL="2250887" indent="0">
              <a:buNone/>
              <a:defRPr sz="1108"/>
            </a:lvl5pPr>
            <a:lvl6pPr marL="2813609" indent="0">
              <a:buNone/>
              <a:defRPr sz="1108"/>
            </a:lvl6pPr>
            <a:lvl7pPr marL="3376331" indent="0">
              <a:buNone/>
              <a:defRPr sz="1108"/>
            </a:lvl7pPr>
            <a:lvl8pPr marL="3939052" indent="0">
              <a:buNone/>
              <a:defRPr sz="1108"/>
            </a:lvl8pPr>
            <a:lvl9pPr marL="4501774" indent="0">
              <a:buNone/>
              <a:defRPr sz="1108"/>
            </a:lvl9pPr>
          </a:lstStyle>
          <a:p>
            <a:pPr lvl="0"/>
            <a:r>
              <a:rPr lang="en-GB"/>
              <a:t>Click to edit Master text styles</a:t>
            </a:r>
          </a:p>
        </p:txBody>
      </p:sp>
      <p:sp>
        <p:nvSpPr>
          <p:cNvPr id="5" name="Date Placeholder 4"/>
          <p:cNvSpPr>
            <a:spLocks noGrp="1"/>
          </p:cNvSpPr>
          <p:nvPr>
            <p:ph type="dt" sz="half" idx="10"/>
          </p:nvPr>
        </p:nvSpPr>
        <p:spPr/>
        <p:txBody>
          <a:bodyPr/>
          <a:lstStyle/>
          <a:p>
            <a:fld id="{DAB728F5-D88A-4E37-BA65-BF5B515BB689}" type="datetime1">
              <a:rPr lang="en-US" smtClean="0"/>
              <a:t>4/27/26</a:t>
            </a:fld>
            <a:endParaRPr lang="en-US"/>
          </a:p>
        </p:txBody>
      </p:sp>
      <p:sp>
        <p:nvSpPr>
          <p:cNvPr id="6" name="Footer Placeholder 5"/>
          <p:cNvSpPr>
            <a:spLocks noGrp="1"/>
          </p:cNvSpPr>
          <p:nvPr>
            <p:ph type="ftr" sz="quarter" idx="11"/>
          </p:nvPr>
        </p:nvSpPr>
        <p:spPr/>
        <p:txBody>
          <a:bodyPr/>
          <a:lstStyle/>
          <a:p>
            <a:r>
              <a:rPr lang="en-US"/>
              <a:t>V1.0 19/02/2026</a:t>
            </a:r>
          </a:p>
        </p:txBody>
      </p:sp>
      <p:sp>
        <p:nvSpPr>
          <p:cNvPr id="7" name="Slide Number Placeholder 6"/>
          <p:cNvSpPr>
            <a:spLocks noGrp="1"/>
          </p:cNvSpPr>
          <p:nvPr>
            <p:ph type="sldNum" sz="quarter" idx="12"/>
          </p:nvPr>
        </p:nvSpPr>
        <p:spPr/>
        <p:txBody>
          <a:bodyPr/>
          <a:lstStyle/>
          <a:p>
            <a:fld id="{CCCCE673-5009-B241-A93B-0EFA06793C53}" type="slidenum">
              <a:rPr lang="en-US" smtClean="0"/>
              <a:t>‹#›</a:t>
            </a:fld>
            <a:endParaRPr lang="en-US"/>
          </a:p>
        </p:txBody>
      </p:sp>
    </p:spTree>
    <p:extLst>
      <p:ext uri="{BB962C8B-B14F-4D97-AF65-F5344CB8AC3E}">
        <p14:creationId xmlns:p14="http://schemas.microsoft.com/office/powerpoint/2010/main" val="9566138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477">
                <a:solidFill>
                  <a:schemeClr val="tx1">
                    <a:tint val="75000"/>
                  </a:schemeClr>
                </a:solidFill>
              </a:defRPr>
            </a:lvl1pPr>
          </a:lstStyle>
          <a:p>
            <a:fld id="{307EACAF-556B-4BCD-954E-ADECC22D7F80}" type="datetime1">
              <a:rPr lang="en-US" smtClean="0"/>
              <a:t>4/27/26</a:t>
            </a:fld>
            <a:endParaRPr lang="en-US"/>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477">
                <a:solidFill>
                  <a:schemeClr val="tx1">
                    <a:tint val="75000"/>
                  </a:schemeClr>
                </a:solidFill>
              </a:defRPr>
            </a:lvl1pPr>
          </a:lstStyle>
          <a:p>
            <a:r>
              <a:rPr lang="en-US"/>
              <a:t>V1.0 19/02/2026</a:t>
            </a: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477">
                <a:solidFill>
                  <a:schemeClr val="tx1">
                    <a:tint val="75000"/>
                  </a:schemeClr>
                </a:solidFill>
              </a:defRPr>
            </a:lvl1pPr>
          </a:lstStyle>
          <a:p>
            <a:fld id="{CCCCE673-5009-B241-A93B-0EFA06793C53}" type="slidenum">
              <a:rPr lang="en-US" smtClean="0"/>
              <a:t>‹#›</a:t>
            </a:fld>
            <a:endParaRPr lang="en-US"/>
          </a:p>
        </p:txBody>
      </p:sp>
    </p:spTree>
    <p:extLst>
      <p:ext uri="{BB962C8B-B14F-4D97-AF65-F5344CB8AC3E}">
        <p14:creationId xmlns:p14="http://schemas.microsoft.com/office/powerpoint/2010/main" val="17445246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ctr" defTabSz="562722" rtl="0" eaLnBrk="1" latinLnBrk="0" hangingPunct="1">
        <a:spcBef>
          <a:spcPct val="0"/>
        </a:spcBef>
        <a:buNone/>
        <a:defRPr sz="5416" kern="1200">
          <a:solidFill>
            <a:schemeClr val="tx1"/>
          </a:solidFill>
          <a:latin typeface="+mj-lt"/>
          <a:ea typeface="+mj-ea"/>
          <a:cs typeface="+mj-cs"/>
        </a:defRPr>
      </a:lvl1pPr>
    </p:titleStyle>
    <p:bodyStyle>
      <a:lvl1pPr marL="422041" indent="-422041" algn="l" defTabSz="562722" rtl="0" eaLnBrk="1" latinLnBrk="0" hangingPunct="1">
        <a:spcBef>
          <a:spcPct val="20000"/>
        </a:spcBef>
        <a:buFont typeface="Arial"/>
        <a:buChar char="•"/>
        <a:defRPr sz="3939" kern="1200">
          <a:solidFill>
            <a:schemeClr val="tx1"/>
          </a:solidFill>
          <a:latin typeface="+mn-lt"/>
          <a:ea typeface="+mn-ea"/>
          <a:cs typeface="+mn-cs"/>
        </a:defRPr>
      </a:lvl1pPr>
      <a:lvl2pPr marL="914423" indent="-351701" algn="l" defTabSz="562722" rtl="0" eaLnBrk="1" latinLnBrk="0" hangingPunct="1">
        <a:spcBef>
          <a:spcPct val="20000"/>
        </a:spcBef>
        <a:buFont typeface="Arial"/>
        <a:buChar char="–"/>
        <a:defRPr sz="3446" kern="1200">
          <a:solidFill>
            <a:schemeClr val="tx1"/>
          </a:solidFill>
          <a:latin typeface="+mn-lt"/>
          <a:ea typeface="+mn-ea"/>
          <a:cs typeface="+mn-cs"/>
        </a:defRPr>
      </a:lvl2pPr>
      <a:lvl3pPr marL="1406804" indent="-281361" algn="l" defTabSz="562722" rtl="0" eaLnBrk="1" latinLnBrk="0" hangingPunct="1">
        <a:spcBef>
          <a:spcPct val="20000"/>
        </a:spcBef>
        <a:buFont typeface="Arial"/>
        <a:buChar char="•"/>
        <a:defRPr sz="2954" kern="1200">
          <a:solidFill>
            <a:schemeClr val="tx1"/>
          </a:solidFill>
          <a:latin typeface="+mn-lt"/>
          <a:ea typeface="+mn-ea"/>
          <a:cs typeface="+mn-cs"/>
        </a:defRPr>
      </a:lvl3pPr>
      <a:lvl4pPr marL="1969526" indent="-281361" algn="l" defTabSz="562722" rtl="0" eaLnBrk="1" latinLnBrk="0" hangingPunct="1">
        <a:spcBef>
          <a:spcPct val="20000"/>
        </a:spcBef>
        <a:buFont typeface="Arial"/>
        <a:buChar char="–"/>
        <a:defRPr sz="2462" kern="1200">
          <a:solidFill>
            <a:schemeClr val="tx1"/>
          </a:solidFill>
          <a:latin typeface="+mn-lt"/>
          <a:ea typeface="+mn-ea"/>
          <a:cs typeface="+mn-cs"/>
        </a:defRPr>
      </a:lvl4pPr>
      <a:lvl5pPr marL="2532248" indent="-281361" algn="l" defTabSz="562722" rtl="0" eaLnBrk="1" latinLnBrk="0" hangingPunct="1">
        <a:spcBef>
          <a:spcPct val="20000"/>
        </a:spcBef>
        <a:buFont typeface="Arial"/>
        <a:buChar char="»"/>
        <a:defRPr sz="2462" kern="1200">
          <a:solidFill>
            <a:schemeClr val="tx1"/>
          </a:solidFill>
          <a:latin typeface="+mn-lt"/>
          <a:ea typeface="+mn-ea"/>
          <a:cs typeface="+mn-cs"/>
        </a:defRPr>
      </a:lvl5pPr>
      <a:lvl6pPr marL="3094970" indent="-281361" algn="l" defTabSz="562722" rtl="0" eaLnBrk="1" latinLnBrk="0" hangingPunct="1">
        <a:spcBef>
          <a:spcPct val="20000"/>
        </a:spcBef>
        <a:buFont typeface="Arial"/>
        <a:buChar char="•"/>
        <a:defRPr sz="2462" kern="1200">
          <a:solidFill>
            <a:schemeClr val="tx1"/>
          </a:solidFill>
          <a:latin typeface="+mn-lt"/>
          <a:ea typeface="+mn-ea"/>
          <a:cs typeface="+mn-cs"/>
        </a:defRPr>
      </a:lvl6pPr>
      <a:lvl7pPr marL="3657691" indent="-281361" algn="l" defTabSz="562722" rtl="0" eaLnBrk="1" latinLnBrk="0" hangingPunct="1">
        <a:spcBef>
          <a:spcPct val="20000"/>
        </a:spcBef>
        <a:buFont typeface="Arial"/>
        <a:buChar char="•"/>
        <a:defRPr sz="2462" kern="1200">
          <a:solidFill>
            <a:schemeClr val="tx1"/>
          </a:solidFill>
          <a:latin typeface="+mn-lt"/>
          <a:ea typeface="+mn-ea"/>
          <a:cs typeface="+mn-cs"/>
        </a:defRPr>
      </a:lvl7pPr>
      <a:lvl8pPr marL="4220413" indent="-281361" algn="l" defTabSz="562722" rtl="0" eaLnBrk="1" latinLnBrk="0" hangingPunct="1">
        <a:spcBef>
          <a:spcPct val="20000"/>
        </a:spcBef>
        <a:buFont typeface="Arial"/>
        <a:buChar char="•"/>
        <a:defRPr sz="2462" kern="1200">
          <a:solidFill>
            <a:schemeClr val="tx1"/>
          </a:solidFill>
          <a:latin typeface="+mn-lt"/>
          <a:ea typeface="+mn-ea"/>
          <a:cs typeface="+mn-cs"/>
        </a:defRPr>
      </a:lvl8pPr>
      <a:lvl9pPr marL="4783135" indent="-281361" algn="l" defTabSz="562722" rtl="0" eaLnBrk="1" latinLnBrk="0" hangingPunct="1">
        <a:spcBef>
          <a:spcPct val="20000"/>
        </a:spcBef>
        <a:buFont typeface="Arial"/>
        <a:buChar char="•"/>
        <a:defRPr sz="2462" kern="1200">
          <a:solidFill>
            <a:schemeClr val="tx1"/>
          </a:solidFill>
          <a:latin typeface="+mn-lt"/>
          <a:ea typeface="+mn-ea"/>
          <a:cs typeface="+mn-cs"/>
        </a:defRPr>
      </a:lvl9pPr>
    </p:bodyStyle>
    <p:otherStyle>
      <a:defPPr>
        <a:defRPr lang="en-US"/>
      </a:defPPr>
      <a:lvl1pPr marL="0" algn="l" defTabSz="562722" rtl="0" eaLnBrk="1" latinLnBrk="0" hangingPunct="1">
        <a:defRPr sz="2215" kern="1200">
          <a:solidFill>
            <a:schemeClr val="tx1"/>
          </a:solidFill>
          <a:latin typeface="+mn-lt"/>
          <a:ea typeface="+mn-ea"/>
          <a:cs typeface="+mn-cs"/>
        </a:defRPr>
      </a:lvl1pPr>
      <a:lvl2pPr marL="562722" algn="l" defTabSz="562722" rtl="0" eaLnBrk="1" latinLnBrk="0" hangingPunct="1">
        <a:defRPr sz="2215" kern="1200">
          <a:solidFill>
            <a:schemeClr val="tx1"/>
          </a:solidFill>
          <a:latin typeface="+mn-lt"/>
          <a:ea typeface="+mn-ea"/>
          <a:cs typeface="+mn-cs"/>
        </a:defRPr>
      </a:lvl2pPr>
      <a:lvl3pPr marL="1125444" algn="l" defTabSz="562722" rtl="0" eaLnBrk="1" latinLnBrk="0" hangingPunct="1">
        <a:defRPr sz="2215" kern="1200">
          <a:solidFill>
            <a:schemeClr val="tx1"/>
          </a:solidFill>
          <a:latin typeface="+mn-lt"/>
          <a:ea typeface="+mn-ea"/>
          <a:cs typeface="+mn-cs"/>
        </a:defRPr>
      </a:lvl3pPr>
      <a:lvl4pPr marL="1688165" algn="l" defTabSz="562722" rtl="0" eaLnBrk="1" latinLnBrk="0" hangingPunct="1">
        <a:defRPr sz="2215" kern="1200">
          <a:solidFill>
            <a:schemeClr val="tx1"/>
          </a:solidFill>
          <a:latin typeface="+mn-lt"/>
          <a:ea typeface="+mn-ea"/>
          <a:cs typeface="+mn-cs"/>
        </a:defRPr>
      </a:lvl4pPr>
      <a:lvl5pPr marL="2250887" algn="l" defTabSz="562722" rtl="0" eaLnBrk="1" latinLnBrk="0" hangingPunct="1">
        <a:defRPr sz="2215" kern="1200">
          <a:solidFill>
            <a:schemeClr val="tx1"/>
          </a:solidFill>
          <a:latin typeface="+mn-lt"/>
          <a:ea typeface="+mn-ea"/>
          <a:cs typeface="+mn-cs"/>
        </a:defRPr>
      </a:lvl5pPr>
      <a:lvl6pPr marL="2813609" algn="l" defTabSz="562722" rtl="0" eaLnBrk="1" latinLnBrk="0" hangingPunct="1">
        <a:defRPr sz="2215" kern="1200">
          <a:solidFill>
            <a:schemeClr val="tx1"/>
          </a:solidFill>
          <a:latin typeface="+mn-lt"/>
          <a:ea typeface="+mn-ea"/>
          <a:cs typeface="+mn-cs"/>
        </a:defRPr>
      </a:lvl6pPr>
      <a:lvl7pPr marL="3376331" algn="l" defTabSz="562722" rtl="0" eaLnBrk="1" latinLnBrk="0" hangingPunct="1">
        <a:defRPr sz="2215" kern="1200">
          <a:solidFill>
            <a:schemeClr val="tx1"/>
          </a:solidFill>
          <a:latin typeface="+mn-lt"/>
          <a:ea typeface="+mn-ea"/>
          <a:cs typeface="+mn-cs"/>
        </a:defRPr>
      </a:lvl7pPr>
      <a:lvl8pPr marL="3939052" algn="l" defTabSz="562722" rtl="0" eaLnBrk="1" latinLnBrk="0" hangingPunct="1">
        <a:defRPr sz="2215" kern="1200">
          <a:solidFill>
            <a:schemeClr val="tx1"/>
          </a:solidFill>
          <a:latin typeface="+mn-lt"/>
          <a:ea typeface="+mn-ea"/>
          <a:cs typeface="+mn-cs"/>
        </a:defRPr>
      </a:lvl8pPr>
      <a:lvl9pPr marL="4501774" algn="l" defTabSz="562722" rtl="0" eaLnBrk="1" latinLnBrk="0" hangingPunct="1">
        <a:defRPr sz="221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5" Type="http://schemas.openxmlformats.org/officeDocument/2006/relationships/image" Target="../media/image19.sv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14.m4a"/><Relationship Id="rId7" Type="http://schemas.openxmlformats.org/officeDocument/2006/relationships/image" Target="../media/image24.png"/><Relationship Id="rId2" Type="http://schemas.microsoft.com/office/2007/relationships/media" Target="../media/media14.m4a"/><Relationship Id="rId1" Type="http://schemas.openxmlformats.org/officeDocument/2006/relationships/tags" Target="../tags/tag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slideLayout" Target="../slideLayouts/slideLayout2.xml"/><Relationship Id="rId9" Type="http://schemas.openxmlformats.org/officeDocument/2006/relationships/image" Target="../media/image2.png"/></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15.m4a"/><Relationship Id="rId7" Type="http://schemas.openxmlformats.org/officeDocument/2006/relationships/image" Target="../media/image25.png"/><Relationship Id="rId2" Type="http://schemas.microsoft.com/office/2007/relationships/media" Target="../media/media15.m4a"/><Relationship Id="rId1" Type="http://schemas.openxmlformats.org/officeDocument/2006/relationships/tags" Target="../tags/tag5.xml"/><Relationship Id="rId6" Type="http://schemas.openxmlformats.org/officeDocument/2006/relationships/image" Target="../media/image24.png"/><Relationship Id="rId5" Type="http://schemas.openxmlformats.org/officeDocument/2006/relationships/image" Target="../media/image22.png"/><Relationship Id="rId4" Type="http://schemas.openxmlformats.org/officeDocument/2006/relationships/slideLayout" Target="../slideLayouts/slideLayout2.xml"/><Relationship Id="rId9"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hyperlink" Target="mailto:gothic2@liverpool.ac.uk" TargetMode="External"/><Relationship Id="rId4" Type="http://schemas.openxmlformats.org/officeDocument/2006/relationships/notesSlide" Target="../notesSlides/notesSlide2.xml"/><Relationship Id="rId9"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audio" Target="../media/media20.m4a"/><Relationship Id="rId7" Type="http://schemas.openxmlformats.org/officeDocument/2006/relationships/image" Target="../media/image2.png"/><Relationship Id="rId2" Type="http://schemas.microsoft.com/office/2007/relationships/media" Target="../media/media20.m4a"/><Relationship Id="rId1" Type="http://schemas.openxmlformats.org/officeDocument/2006/relationships/tags" Target="../tags/tag6.xml"/><Relationship Id="rId6" Type="http://schemas.openxmlformats.org/officeDocument/2006/relationships/image" Target="../media/image4.png"/><Relationship Id="rId5" Type="http://schemas.openxmlformats.org/officeDocument/2006/relationships/notesSlide" Target="../notesSlides/notesSlide18.xml"/><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hyperlink" Target="https://fundingawards.nihr.ac.uk/award/NIHR131157" TargetMode="Externa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hyperlink" Target="mailto:gothic2@liverpool.ac.uk" TargetMode="External"/><Relationship Id="rId5" Type="http://schemas.openxmlformats.org/officeDocument/2006/relationships/image" Target="../media/image26.png"/><Relationship Id="rId4" Type="http://schemas.openxmlformats.org/officeDocument/2006/relationships/notesSlide" Target="../notesSlides/notesSlide20.xml"/><Relationship Id="rId9" Type="http://schemas.openxmlformats.org/officeDocument/2006/relationships/image" Target="../media/image2.png"/></Relationships>
</file>

<file path=ppt/slides/_rels/slide23.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png"/><Relationship Id="rId3" Type="http://schemas.openxmlformats.org/officeDocument/2006/relationships/slideLayout" Target="../slideLayouts/slideLayout1.xml"/><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1.png"/><Relationship Id="rId11" Type="http://schemas.openxmlformats.org/officeDocument/2006/relationships/image" Target="../media/image10.png"/><Relationship Id="rId5" Type="http://schemas.openxmlformats.org/officeDocument/2006/relationships/hyperlink" Target="mailto:gothic2@liverpool.ac.uk" TargetMode="External"/><Relationship Id="rId15" Type="http://schemas.openxmlformats.org/officeDocument/2006/relationships/image" Target="../media/image2.png"/><Relationship Id="rId10" Type="http://schemas.openxmlformats.org/officeDocument/2006/relationships/image" Target="../media/image9.gif"/><Relationship Id="rId4" Type="http://schemas.openxmlformats.org/officeDocument/2006/relationships/notesSlide" Target="../notesSlides/notesSlide21.xml"/><Relationship Id="rId9" Type="http://schemas.openxmlformats.org/officeDocument/2006/relationships/image" Target="../media/image8.png"/><Relationship Id="rId14" Type="http://schemas.openxmlformats.org/officeDocument/2006/relationships/image" Target="../media/image13.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8" Type="http://schemas.openxmlformats.org/officeDocument/2006/relationships/image" Target="../media/image9.gif"/><Relationship Id="rId13" Type="http://schemas.openxmlformats.org/officeDocument/2006/relationships/image" Target="../media/image13.jpeg"/><Relationship Id="rId3" Type="http://schemas.openxmlformats.org/officeDocument/2006/relationships/slideLayout" Target="../slideLayouts/slideLayout2.xml"/><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jpeg"/><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4.png"/><Relationship Id="rId4" Type="http://schemas.openxmlformats.org/officeDocument/2006/relationships/notesSlide" Target="../notesSlides/notesSlide3.xml"/><Relationship Id="rId9" Type="http://schemas.openxmlformats.org/officeDocument/2006/relationships/image" Target="../media/image10.png"/><Relationship Id="rId1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7" Type="http://schemas.openxmlformats.org/officeDocument/2006/relationships/image" Target="../media/image2.png"/><Relationship Id="rId2" Type="http://schemas.microsoft.com/office/2007/relationships/media" Target="../media/media4.m4a"/><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1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1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7" Type="http://schemas.openxmlformats.org/officeDocument/2006/relationships/image" Target="../media/image2.png"/><Relationship Id="rId2" Type="http://schemas.microsoft.com/office/2007/relationships/media" Target="../media/media7.m4a"/><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8.m4a"/><Relationship Id="rId7" Type="http://schemas.openxmlformats.org/officeDocument/2006/relationships/image" Target="../media/image4.png"/><Relationship Id="rId2" Type="http://schemas.microsoft.com/office/2007/relationships/media" Target="../media/media8.m4a"/><Relationship Id="rId1" Type="http://schemas.openxmlformats.org/officeDocument/2006/relationships/tags" Target="../tags/tag3.xml"/><Relationship Id="rId6" Type="http://schemas.openxmlformats.org/officeDocument/2006/relationships/image" Target="../media/image16.jpeg"/><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7" name="Rectangle 2"/>
          <p:cNvSpPr txBox="1">
            <a:spLocks noChangeArrowheads="1"/>
          </p:cNvSpPr>
          <p:nvPr/>
        </p:nvSpPr>
        <p:spPr>
          <a:xfrm>
            <a:off x="539081" y="1821174"/>
            <a:ext cx="10988890" cy="3497751"/>
          </a:xfrm>
          <a:prstGeom prst="rect">
            <a:avLst/>
          </a:prstGeom>
        </p:spPr>
        <p:txBody>
          <a:bodyPr vert="horz" lIns="112542" tIns="56271" rIns="112542" bIns="56271"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defTabSz="529640">
              <a:lnSpc>
                <a:spcPct val="90000"/>
              </a:lnSpc>
              <a:defRPr/>
            </a:pPr>
            <a:r>
              <a:rPr lang="en-US" sz="5400" b="1" dirty="0">
                <a:solidFill>
                  <a:schemeClr val="bg1"/>
                </a:solidFill>
                <a:latin typeface="Arial" panose="020B0604020202020204" pitchFamily="34" charset="0"/>
                <a:cs typeface="Arial" panose="020B0604020202020204" pitchFamily="34" charset="0"/>
              </a:rPr>
              <a:t>GOTHIC2 Clinical Trial</a:t>
            </a:r>
          </a:p>
          <a:p>
            <a:pPr algn="l" defTabSz="529640">
              <a:lnSpc>
                <a:spcPct val="90000"/>
              </a:lnSpc>
              <a:defRPr/>
            </a:pPr>
            <a:r>
              <a:rPr lang="en-US" sz="5400" b="1" dirty="0">
                <a:solidFill>
                  <a:schemeClr val="bg1"/>
                </a:solidFill>
                <a:latin typeface="Arial" panose="020B0604020202020204" pitchFamily="34" charset="0"/>
                <a:cs typeface="Arial" panose="020B0604020202020204" pitchFamily="34" charset="0"/>
              </a:rPr>
              <a:t>Information for in-patient services</a:t>
            </a:r>
            <a:br>
              <a:rPr lang="en-US" sz="5400" dirty="0">
                <a:solidFill>
                  <a:schemeClr val="bg1"/>
                </a:solidFill>
                <a:latin typeface="Helvetica Neue UltraLight"/>
                <a:cs typeface="Helvetica Neue UltraLight"/>
              </a:rPr>
            </a:br>
            <a:endParaRPr lang="en-US" sz="5400" dirty="0">
              <a:solidFill>
                <a:schemeClr val="bg1"/>
              </a:solidFill>
              <a:latin typeface="Arial"/>
              <a:cs typeface="Arial"/>
            </a:endParaRPr>
          </a:p>
        </p:txBody>
      </p:sp>
      <p:sp>
        <p:nvSpPr>
          <p:cNvPr id="8" name="Rectangle 3"/>
          <p:cNvSpPr txBox="1">
            <a:spLocks noChangeArrowheads="1"/>
          </p:cNvSpPr>
          <p:nvPr/>
        </p:nvSpPr>
        <p:spPr>
          <a:xfrm>
            <a:off x="539081" y="5175419"/>
            <a:ext cx="10831283" cy="415100"/>
          </a:xfrm>
          <a:prstGeom prst="rect">
            <a:avLst/>
          </a:prstGeom>
        </p:spPr>
        <p:txBody>
          <a:bodyPr vert="horz" lIns="112542" tIns="56271" rIns="112542" bIns="56271"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defTabSz="529640">
              <a:spcBef>
                <a:spcPct val="0"/>
              </a:spcBef>
              <a:defRPr/>
            </a:pPr>
            <a:r>
              <a:rPr lang="en-US" sz="2400" dirty="0">
                <a:solidFill>
                  <a:schemeClr val="bg1"/>
                </a:solidFill>
                <a:latin typeface="Arial" panose="020B0604020202020204" pitchFamily="34" charset="0"/>
                <a:cs typeface="Arial" pitchFamily="34" charset="0"/>
                <a:sym typeface="Helvetica Neue" charset="0"/>
              </a:rPr>
              <a:t>NIHR EME Funded (</a:t>
            </a:r>
            <a:r>
              <a:rPr lang="en-GB" sz="2400" dirty="0">
                <a:solidFill>
                  <a:schemeClr val="bg1"/>
                </a:solidFill>
                <a:latin typeface="Arial" panose="020B0604020202020204" pitchFamily="34" charset="0"/>
                <a:cs typeface="Arial" panose="020B0604020202020204" pitchFamily="34" charset="0"/>
              </a:rPr>
              <a:t>NIHR131157</a:t>
            </a:r>
            <a:r>
              <a:rPr lang="en-US" sz="2400" dirty="0">
                <a:solidFill>
                  <a:schemeClr val="bg1"/>
                </a:solidFill>
                <a:latin typeface="Arial" panose="020B0604020202020204" pitchFamily="34" charset="0"/>
                <a:cs typeface="Arial" pitchFamily="34" charset="0"/>
                <a:sym typeface="Helvetica Neue" charset="0"/>
              </a:rPr>
              <a:t>)</a:t>
            </a:r>
          </a:p>
          <a:p>
            <a:pPr algn="l" defTabSz="529640">
              <a:spcBef>
                <a:spcPct val="0"/>
              </a:spcBef>
              <a:defRPr/>
            </a:pPr>
            <a:r>
              <a:rPr lang="en-US" sz="2400" dirty="0">
                <a:solidFill>
                  <a:schemeClr val="bg1"/>
                </a:solidFill>
                <a:latin typeface="Arial" panose="020B0604020202020204" pitchFamily="34" charset="0"/>
                <a:cs typeface="Arial" pitchFamily="34" charset="0"/>
                <a:sym typeface="Helvetica Neue" charset="0"/>
              </a:rPr>
              <a:t>Sponsor - University of Liverpool</a:t>
            </a:r>
          </a:p>
          <a:p>
            <a:pPr algn="l" defTabSz="529640">
              <a:spcBef>
                <a:spcPct val="0"/>
              </a:spcBef>
              <a:defRPr/>
            </a:pPr>
            <a:r>
              <a:rPr lang="en-US" sz="2400" dirty="0">
                <a:solidFill>
                  <a:schemeClr val="bg1"/>
                </a:solidFill>
                <a:latin typeface="Arial" panose="020B0604020202020204" pitchFamily="34" charset="0"/>
                <a:cs typeface="Arial" pitchFamily="34" charset="0"/>
                <a:sym typeface="Helvetica Neue" charset="0"/>
              </a:rPr>
              <a:t>IRAS ID - 1008055</a:t>
            </a:r>
            <a:endParaRPr lang="en-US" sz="2400" dirty="0">
              <a:solidFill>
                <a:schemeClr val="bg1"/>
              </a:solidFill>
              <a:latin typeface="Arial" pitchFamily="34" charset="0"/>
              <a:cs typeface="Arial" pitchFamily="34" charset="0"/>
            </a:endParaRPr>
          </a:p>
        </p:txBody>
      </p:sp>
      <p:pic>
        <p:nvPicPr>
          <p:cNvPr id="3" name="Picture 2">
            <a:extLst>
              <a:ext uri="{FF2B5EF4-FFF2-40B4-BE49-F238E27FC236}">
                <a16:creationId xmlns:a16="http://schemas.microsoft.com/office/drawing/2014/main" id="{5C5DF383-AB60-EC0C-B464-0539E0D5741B}"/>
              </a:ext>
            </a:extLst>
          </p:cNvPr>
          <p:cNvPicPr>
            <a:picLocks noChangeAspect="1"/>
          </p:cNvPicPr>
          <p:nvPr/>
        </p:nvPicPr>
        <p:blipFill>
          <a:blip r:embed="rId5"/>
          <a:stretch>
            <a:fillRect/>
          </a:stretch>
        </p:blipFill>
        <p:spPr>
          <a:xfrm>
            <a:off x="76202" y="75923"/>
            <a:ext cx="1547842" cy="1458960"/>
          </a:xfrm>
          <a:prstGeom prst="rect">
            <a:avLst/>
          </a:prstGeom>
        </p:spPr>
      </p:pic>
      <p:sp>
        <p:nvSpPr>
          <p:cNvPr id="2" name="Footer Placeholder 1">
            <a:extLst>
              <a:ext uri="{FF2B5EF4-FFF2-40B4-BE49-F238E27FC236}">
                <a16:creationId xmlns:a16="http://schemas.microsoft.com/office/drawing/2014/main" id="{F902C6E5-8015-B59F-E057-C63AC18904E3}"/>
              </a:ext>
            </a:extLst>
          </p:cNvPr>
          <p:cNvSpPr>
            <a:spLocks noGrp="1"/>
          </p:cNvSpPr>
          <p:nvPr>
            <p:ph type="ftr" sz="quarter" idx="11"/>
          </p:nvPr>
        </p:nvSpPr>
        <p:spPr/>
        <p:txBody>
          <a:bodyPr/>
          <a:lstStyle/>
          <a:p>
            <a:r>
              <a:rPr lang="en-US"/>
              <a:t>V1.0 19/02/2026</a:t>
            </a:r>
          </a:p>
        </p:txBody>
      </p:sp>
      <p:pic>
        <p:nvPicPr>
          <p:cNvPr id="6" name="Audio 5">
            <a:extLst>
              <a:ext uri="{FF2B5EF4-FFF2-40B4-BE49-F238E27FC236}">
                <a16:creationId xmlns:a16="http://schemas.microsoft.com/office/drawing/2014/main" id="{B63590B0-40E0-D8D6-43A5-E559F034ABB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949396140"/>
      </p:ext>
    </p:extLst>
  </p:cSld>
  <p:clrMapOvr>
    <a:masterClrMapping/>
  </p:clrMapOvr>
  <mc:AlternateContent xmlns:mc="http://schemas.openxmlformats.org/markup-compatibility/2006">
    <mc:Choice xmlns:p14="http://schemas.microsoft.com/office/powerpoint/2010/main" Requires="p14">
      <p:transition spd="slow" p14:dur="2000" advTm="17696"/>
    </mc:Choice>
    <mc:Fallback>
      <p:transition spd="slow" advTm="176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F2137A-149C-B4F8-8700-D71BF34502B5}"/>
            </a:ext>
          </a:extLst>
        </p:cNvPr>
        <p:cNvGrpSpPr/>
        <p:nvPr/>
      </p:nvGrpSpPr>
      <p:grpSpPr>
        <a:xfrm>
          <a:off x="0" y="0"/>
          <a:ext cx="0" cy="0"/>
          <a:chOff x="0" y="0"/>
          <a:chExt cx="0" cy="0"/>
        </a:xfrm>
      </p:grpSpPr>
      <p:sp>
        <p:nvSpPr>
          <p:cNvPr id="9" name="Rectangle 1">
            <a:extLst>
              <a:ext uri="{FF2B5EF4-FFF2-40B4-BE49-F238E27FC236}">
                <a16:creationId xmlns:a16="http://schemas.microsoft.com/office/drawing/2014/main" id="{64FA07E9-A267-A606-3F86-E1F1C119240F}"/>
              </a:ext>
            </a:extLst>
          </p:cNvPr>
          <p:cNvSpPr txBox="1">
            <a:spLocks noChangeArrowheads="1"/>
          </p:cNvSpPr>
          <p:nvPr/>
        </p:nvSpPr>
        <p:spPr>
          <a:xfrm>
            <a:off x="2856379" y="518477"/>
            <a:ext cx="6479242" cy="683136"/>
          </a:xfrm>
          <a:prstGeom prst="rect">
            <a:avLst/>
          </a:prstGeom>
          <a:noFill/>
        </p:spPr>
        <p:txBody>
          <a:bodyPr vert="horz" lIns="91440" tIns="45720" rIns="91440" bIns="45720" rtlCol="0" anchor="t">
            <a:normAutofit/>
          </a:bodyPr>
          <a:lstStyle>
            <a:lvl1pPr algn="ctr" defTabSz="562722" rtl="0" eaLnBrk="1" latinLnBrk="0" hangingPunct="1">
              <a:spcBef>
                <a:spcPct val="0"/>
              </a:spcBef>
              <a:buNone/>
              <a:defRPr sz="5416" kern="1200">
                <a:solidFill>
                  <a:schemeClr val="tx1"/>
                </a:solidFill>
                <a:latin typeface="+mj-lt"/>
                <a:ea typeface="+mj-ea"/>
                <a:cs typeface="+mj-cs"/>
              </a:defRPr>
            </a:lvl1pPr>
          </a:lstStyle>
          <a:p>
            <a:pPr defTabSz="529640">
              <a:defRPr/>
            </a:pPr>
            <a:r>
              <a:rPr lang="en-US" sz="3600" b="1" dirty="0">
                <a:solidFill>
                  <a:srgbClr val="005EB8"/>
                </a:solidFill>
                <a:latin typeface="Arial"/>
                <a:cs typeface="Arial"/>
              </a:rPr>
              <a:t>Do’s and Don’ts</a:t>
            </a:r>
          </a:p>
        </p:txBody>
      </p:sp>
      <p:sp>
        <p:nvSpPr>
          <p:cNvPr id="24" name="TextBox 23">
            <a:extLst>
              <a:ext uri="{FF2B5EF4-FFF2-40B4-BE49-F238E27FC236}">
                <a16:creationId xmlns:a16="http://schemas.microsoft.com/office/drawing/2014/main" id="{D404F3B5-3A49-5C31-24BF-A86162DA9744}"/>
              </a:ext>
            </a:extLst>
          </p:cNvPr>
          <p:cNvSpPr txBox="1"/>
          <p:nvPr/>
        </p:nvSpPr>
        <p:spPr>
          <a:xfrm>
            <a:off x="592149" y="2217437"/>
            <a:ext cx="8837629" cy="4164538"/>
          </a:xfrm>
          <a:prstGeom prst="rect">
            <a:avLst/>
          </a:prstGeom>
          <a:noFill/>
        </p:spPr>
        <p:txBody>
          <a:bodyPr wrap="square" rtlCol="0">
            <a:spAutoFit/>
          </a:bodyPr>
          <a:lstStyle/>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Patients can withdraw their consent to participate in the study at any point, even if they are detained under the Mental Health Act. Inform the local research assistant if this situation arises. </a:t>
            </a:r>
            <a:r>
              <a:rPr lang="en-GB" sz="2400" b="1" dirty="0">
                <a:latin typeface="Arial" panose="020B0604020202020204" pitchFamily="34" charset="0"/>
                <a:cs typeface="Arial" panose="020B0604020202020204" pitchFamily="34" charset="0"/>
              </a:rPr>
              <a:t>DO NOT try to enforce study medication</a:t>
            </a:r>
            <a:endParaRPr lang="en-GB"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GB"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Do not ask doctors on the ward/in the hospital to prescribe the study medication or make changes to it. The principal investigator at your Trust should be contacted. </a:t>
            </a: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0">
              <a:lnSpc>
                <a:spcPct val="100000"/>
              </a:lnSpc>
            </a:pPr>
            <a:endParaRPr lang="en-GB" sz="2400" dirty="0">
              <a:latin typeface="Arial" panose="020B0604020202020204" pitchFamily="34" charset="0"/>
              <a:cs typeface="Arial" panose="020B0604020202020204" pitchFamily="34" charset="0"/>
            </a:endParaRPr>
          </a:p>
          <a:p>
            <a:pPr algn="ctr" defTabSz="529640">
              <a:defRPr/>
            </a:pPr>
            <a:endParaRPr lang="en-US" sz="2462" b="1" dirty="0">
              <a:latin typeface="Arial" pitchFamily="34" charset="0"/>
              <a:cs typeface="Arial" pitchFamily="34" charset="0"/>
            </a:endParaRPr>
          </a:p>
        </p:txBody>
      </p:sp>
      <p:sp>
        <p:nvSpPr>
          <p:cNvPr id="2" name="Rectangle 1" descr="Doctor">
            <a:extLst>
              <a:ext uri="{FF2B5EF4-FFF2-40B4-BE49-F238E27FC236}">
                <a16:creationId xmlns:a16="http://schemas.microsoft.com/office/drawing/2014/main" id="{E2838901-644B-98A1-4413-0A0EBBE49691}"/>
              </a:ext>
            </a:extLst>
          </p:cNvPr>
          <p:cNvSpPr/>
          <p:nvPr/>
        </p:nvSpPr>
        <p:spPr>
          <a:xfrm>
            <a:off x="9198166" y="2647896"/>
            <a:ext cx="2553447" cy="2638312"/>
          </a:xfrm>
          <a:prstGeom prst="rect">
            <a:avLst/>
          </a:prstGeom>
          <a: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txBody>
          <a:bodyPr/>
          <a:lstStyle/>
          <a:p>
            <a:endParaRPr lang="en-GB"/>
          </a:p>
        </p:txBody>
      </p:sp>
      <p:pic>
        <p:nvPicPr>
          <p:cNvPr id="6" name="Picture 5" descr="A logo with purple and pink circles&#10;&#10;Description automatically generated">
            <a:extLst>
              <a:ext uri="{FF2B5EF4-FFF2-40B4-BE49-F238E27FC236}">
                <a16:creationId xmlns:a16="http://schemas.microsoft.com/office/drawing/2014/main" id="{5C4024D6-F5A6-26ED-F20F-9DA8D5A1AF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499176" cy="1219537"/>
          </a:xfrm>
          <a:prstGeom prst="rect">
            <a:avLst/>
          </a:prstGeom>
        </p:spPr>
      </p:pic>
      <p:sp>
        <p:nvSpPr>
          <p:cNvPr id="3" name="Footer Placeholder 2">
            <a:extLst>
              <a:ext uri="{FF2B5EF4-FFF2-40B4-BE49-F238E27FC236}">
                <a16:creationId xmlns:a16="http://schemas.microsoft.com/office/drawing/2014/main" id="{29CE19F8-557A-835F-F285-18F03473A9F0}"/>
              </a:ext>
            </a:extLst>
          </p:cNvPr>
          <p:cNvSpPr>
            <a:spLocks noGrp="1"/>
          </p:cNvSpPr>
          <p:nvPr>
            <p:ph type="ftr" sz="quarter" idx="11"/>
          </p:nvPr>
        </p:nvSpPr>
        <p:spPr/>
        <p:txBody>
          <a:bodyPr/>
          <a:lstStyle/>
          <a:p>
            <a:r>
              <a:rPr lang="en-US"/>
              <a:t>V1.0 19/02/2026</a:t>
            </a:r>
          </a:p>
        </p:txBody>
      </p:sp>
      <p:pic>
        <p:nvPicPr>
          <p:cNvPr id="7" name="Audio 6">
            <a:extLst>
              <a:ext uri="{FF2B5EF4-FFF2-40B4-BE49-F238E27FC236}">
                <a16:creationId xmlns:a16="http://schemas.microsoft.com/office/drawing/2014/main" id="{DF767B50-D1B3-F72F-F1BB-340C321C457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666425529"/>
      </p:ext>
    </p:extLst>
  </p:cSld>
  <p:clrMapOvr>
    <a:masterClrMapping/>
  </p:clrMapOvr>
  <mc:AlternateContent xmlns:mc="http://schemas.openxmlformats.org/markup-compatibility/2006">
    <mc:Choice xmlns:p14="http://schemas.microsoft.com/office/powerpoint/2010/main" Requires="p14">
      <p:transition spd="slow" p14:dur="2000" advTm="94122"/>
    </mc:Choice>
    <mc:Fallback>
      <p:transition spd="slow" advTm="941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41404A-0650-4C4F-C4F4-10B5AC381190}"/>
            </a:ext>
          </a:extLst>
        </p:cNvPr>
        <p:cNvGrpSpPr/>
        <p:nvPr/>
      </p:nvGrpSpPr>
      <p:grpSpPr>
        <a:xfrm>
          <a:off x="0" y="0"/>
          <a:ext cx="0" cy="0"/>
          <a:chOff x="0" y="0"/>
          <a:chExt cx="0" cy="0"/>
        </a:xfrm>
      </p:grpSpPr>
      <p:sp>
        <p:nvSpPr>
          <p:cNvPr id="9" name="Rectangle 1">
            <a:extLst>
              <a:ext uri="{FF2B5EF4-FFF2-40B4-BE49-F238E27FC236}">
                <a16:creationId xmlns:a16="http://schemas.microsoft.com/office/drawing/2014/main" id="{2AD21237-020C-5A5B-35EE-1A1DDF23EACD}"/>
              </a:ext>
            </a:extLst>
          </p:cNvPr>
          <p:cNvSpPr txBox="1">
            <a:spLocks noChangeArrowheads="1"/>
          </p:cNvSpPr>
          <p:nvPr/>
        </p:nvSpPr>
        <p:spPr>
          <a:xfrm>
            <a:off x="1820075" y="511934"/>
            <a:ext cx="8551851" cy="755547"/>
          </a:xfrm>
          <a:prstGeom prst="rect">
            <a:avLst/>
          </a:prstGeom>
          <a:noFill/>
        </p:spPr>
        <p:txBody>
          <a:bodyPr vert="horz" lIns="91440" tIns="45720" rIns="91440" bIns="45720" rtlCol="0" anchor="t">
            <a:normAutofit/>
          </a:bodyPr>
          <a:lstStyle>
            <a:lvl1pPr algn="ctr" defTabSz="562722" rtl="0" eaLnBrk="1" latinLnBrk="0" hangingPunct="1">
              <a:spcBef>
                <a:spcPct val="0"/>
              </a:spcBef>
              <a:buNone/>
              <a:defRPr sz="5416" kern="1200">
                <a:solidFill>
                  <a:schemeClr val="tx1"/>
                </a:solidFill>
                <a:latin typeface="+mj-lt"/>
                <a:ea typeface="+mj-ea"/>
                <a:cs typeface="+mj-cs"/>
              </a:defRPr>
            </a:lvl1pPr>
          </a:lstStyle>
          <a:p>
            <a:pPr defTabSz="529640">
              <a:defRPr/>
            </a:pPr>
            <a:r>
              <a:rPr lang="en-US" sz="3600" b="1" dirty="0">
                <a:solidFill>
                  <a:srgbClr val="005EB8"/>
                </a:solidFill>
                <a:latin typeface="Arial"/>
                <a:cs typeface="Arial"/>
              </a:rPr>
              <a:t>Study drug supply and monitoring</a:t>
            </a:r>
          </a:p>
        </p:txBody>
      </p:sp>
      <p:sp>
        <p:nvSpPr>
          <p:cNvPr id="24" name="TextBox 23">
            <a:extLst>
              <a:ext uri="{FF2B5EF4-FFF2-40B4-BE49-F238E27FC236}">
                <a16:creationId xmlns:a16="http://schemas.microsoft.com/office/drawing/2014/main" id="{7CABE331-F137-A49B-FAF7-6C41E6A4BA19}"/>
              </a:ext>
            </a:extLst>
          </p:cNvPr>
          <p:cNvSpPr txBox="1"/>
          <p:nvPr/>
        </p:nvSpPr>
        <p:spPr>
          <a:xfrm>
            <a:off x="234176" y="1362538"/>
            <a:ext cx="11463454" cy="5272534"/>
          </a:xfrm>
          <a:prstGeom prst="rect">
            <a:avLst/>
          </a:prstGeom>
          <a:noFill/>
        </p:spPr>
        <p:txBody>
          <a:bodyPr wrap="square" rtlCol="0">
            <a:spAutoFit/>
          </a:bodyPr>
          <a:lstStyle/>
          <a:p>
            <a:pPr marL="342900" indent="-34290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GB" sz="2400" dirty="0">
                <a:latin typeface="Arial" panose="020B0604020202020204" pitchFamily="34" charset="0"/>
                <a:cs typeface="Arial" panose="020B0604020202020204" pitchFamily="34" charset="0"/>
              </a:rPr>
              <a:t>Study medication </a:t>
            </a:r>
            <a:r>
              <a:rPr lang="en-GB" sz="2400" b="1" dirty="0">
                <a:latin typeface="Arial" panose="020B0604020202020204" pitchFamily="34" charset="0"/>
                <a:cs typeface="Arial" panose="020B0604020202020204" pitchFamily="34" charset="0"/>
              </a:rPr>
              <a:t>must</a:t>
            </a:r>
            <a:r>
              <a:rPr lang="en-GB" sz="2400" dirty="0">
                <a:latin typeface="Arial" panose="020B0604020202020204" pitchFamily="34" charset="0"/>
                <a:cs typeface="Arial" panose="020B0604020202020204" pitchFamily="34" charset="0"/>
              </a:rPr>
              <a:t> be prescribed by a study-approved prescriber who has the role of “prescribing trial treatment”</a:t>
            </a:r>
          </a:p>
          <a:p>
            <a:pPr marL="742950" lvl="1" indent="-285750">
              <a:buFont typeface="Arial" panose="020B0604020202020204" pitchFamily="34" charset="0"/>
              <a:buChar char="•"/>
            </a:pPr>
            <a:endParaRPr lang="en-GB" sz="2400"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GB" sz="2400" dirty="0">
                <a:latin typeface="Arial" panose="020B0604020202020204" pitchFamily="34" charset="0"/>
                <a:cs typeface="Arial" panose="020B0604020202020204" pitchFamily="34" charset="0"/>
              </a:rPr>
              <a:t>Study medication will be supplied by the pharmacy clinical trials team and delivered by the trial research assistant (RA)</a:t>
            </a:r>
          </a:p>
          <a:p>
            <a:pPr marL="742950" lvl="1" indent="-285750">
              <a:buFont typeface="Arial" panose="020B0604020202020204" pitchFamily="34" charset="0"/>
              <a:buChar char="•"/>
            </a:pPr>
            <a:endParaRPr lang="en-GB" sz="2400"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GB" sz="2400" dirty="0">
                <a:latin typeface="Arial" panose="020B0604020202020204" pitchFamily="34" charset="0"/>
                <a:cs typeface="Arial" panose="020B0604020202020204" pitchFamily="34" charset="0"/>
              </a:rPr>
              <a:t>The RA will hand over the study medication to nurse in charge/delegated nurse for medication and obtain signature for audit paperwork</a:t>
            </a:r>
          </a:p>
          <a:p>
            <a:pPr lvl="1"/>
            <a:endParaRPr lang="en-GB" sz="2400"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GB" sz="2400" dirty="0">
                <a:latin typeface="Arial" panose="020B0604020202020204" pitchFamily="34" charset="0"/>
                <a:cs typeface="Arial" panose="020B0604020202020204" pitchFamily="34" charset="0"/>
              </a:rPr>
              <a:t>Study medication must be kept locked away and only administered to the participant it is labelled for.</a:t>
            </a:r>
          </a:p>
          <a:p>
            <a:pPr lvl="0">
              <a:lnSpc>
                <a:spcPct val="100000"/>
              </a:lnSpc>
            </a:pPr>
            <a:endParaRPr lang="en-GB" sz="2400" dirty="0">
              <a:latin typeface="Arial" panose="020B0604020202020204" pitchFamily="34" charset="0"/>
              <a:cs typeface="Arial" panose="020B0604020202020204" pitchFamily="34" charset="0"/>
            </a:endParaRPr>
          </a:p>
          <a:p>
            <a:pPr algn="ctr" defTabSz="529640">
              <a:defRPr/>
            </a:pPr>
            <a:endParaRPr lang="en-US" sz="2462" b="1" dirty="0">
              <a:latin typeface="Arial" pitchFamily="34" charset="0"/>
              <a:cs typeface="Arial" pitchFamily="34" charset="0"/>
            </a:endParaRPr>
          </a:p>
        </p:txBody>
      </p:sp>
      <p:pic>
        <p:nvPicPr>
          <p:cNvPr id="5" name="Picture 4" descr="A logo with purple and pink circles&#10;&#10;Description automatically generated">
            <a:extLst>
              <a:ext uri="{FF2B5EF4-FFF2-40B4-BE49-F238E27FC236}">
                <a16:creationId xmlns:a16="http://schemas.microsoft.com/office/drawing/2014/main" id="{AAC927C9-632E-4433-D323-17A045E463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499176" cy="1219537"/>
          </a:xfrm>
          <a:prstGeom prst="rect">
            <a:avLst/>
          </a:prstGeom>
        </p:spPr>
      </p:pic>
      <p:sp>
        <p:nvSpPr>
          <p:cNvPr id="2" name="Footer Placeholder 1">
            <a:extLst>
              <a:ext uri="{FF2B5EF4-FFF2-40B4-BE49-F238E27FC236}">
                <a16:creationId xmlns:a16="http://schemas.microsoft.com/office/drawing/2014/main" id="{746E6C86-BB0F-9858-14E9-7BBB5E23B219}"/>
              </a:ext>
            </a:extLst>
          </p:cNvPr>
          <p:cNvSpPr>
            <a:spLocks noGrp="1"/>
          </p:cNvSpPr>
          <p:nvPr>
            <p:ph type="ftr" sz="quarter" idx="11"/>
          </p:nvPr>
        </p:nvSpPr>
        <p:spPr/>
        <p:txBody>
          <a:bodyPr/>
          <a:lstStyle/>
          <a:p>
            <a:r>
              <a:rPr lang="en-US"/>
              <a:t>V1.0 19/02/2026</a:t>
            </a:r>
          </a:p>
        </p:txBody>
      </p:sp>
      <p:pic>
        <p:nvPicPr>
          <p:cNvPr id="6" name="Audio 5">
            <a:extLst>
              <a:ext uri="{FF2B5EF4-FFF2-40B4-BE49-F238E27FC236}">
                <a16:creationId xmlns:a16="http://schemas.microsoft.com/office/drawing/2014/main" id="{E15A0B17-C914-A063-639F-335B1D9E8D4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132795948"/>
      </p:ext>
    </p:extLst>
  </p:cSld>
  <p:clrMapOvr>
    <a:masterClrMapping/>
  </p:clrMapOvr>
  <mc:AlternateContent xmlns:mc="http://schemas.openxmlformats.org/markup-compatibility/2006">
    <mc:Choice xmlns:p14="http://schemas.microsoft.com/office/powerpoint/2010/main" Requires="p14">
      <p:transition spd="slow" p14:dur="2000" advTm="60512"/>
    </mc:Choice>
    <mc:Fallback>
      <p:transition spd="slow" advTm="605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AA22E5-7CAF-DB77-4EA3-463B8CE90834}"/>
            </a:ext>
          </a:extLst>
        </p:cNvPr>
        <p:cNvGrpSpPr/>
        <p:nvPr/>
      </p:nvGrpSpPr>
      <p:grpSpPr>
        <a:xfrm>
          <a:off x="0" y="0"/>
          <a:ext cx="0" cy="0"/>
          <a:chOff x="0" y="0"/>
          <a:chExt cx="0" cy="0"/>
        </a:xfrm>
      </p:grpSpPr>
      <p:sp>
        <p:nvSpPr>
          <p:cNvPr id="9" name="Rectangle 1">
            <a:extLst>
              <a:ext uri="{FF2B5EF4-FFF2-40B4-BE49-F238E27FC236}">
                <a16:creationId xmlns:a16="http://schemas.microsoft.com/office/drawing/2014/main" id="{10A11FD4-D50F-D973-41AE-4A12A9FD9650}"/>
              </a:ext>
            </a:extLst>
          </p:cNvPr>
          <p:cNvSpPr txBox="1">
            <a:spLocks noChangeArrowheads="1"/>
          </p:cNvSpPr>
          <p:nvPr/>
        </p:nvSpPr>
        <p:spPr>
          <a:xfrm>
            <a:off x="1820075" y="629293"/>
            <a:ext cx="8551851" cy="755547"/>
          </a:xfrm>
          <a:prstGeom prst="rect">
            <a:avLst/>
          </a:prstGeom>
          <a:noFill/>
        </p:spPr>
        <p:txBody>
          <a:bodyPr vert="horz" lIns="91440" tIns="45720" rIns="91440" bIns="45720" rtlCol="0" anchor="t">
            <a:normAutofit/>
          </a:bodyPr>
          <a:lstStyle>
            <a:lvl1pPr algn="ctr" defTabSz="562722" rtl="0" eaLnBrk="1" latinLnBrk="0" hangingPunct="1">
              <a:spcBef>
                <a:spcPct val="0"/>
              </a:spcBef>
              <a:buNone/>
              <a:defRPr sz="5416" kern="1200">
                <a:solidFill>
                  <a:schemeClr val="tx1"/>
                </a:solidFill>
                <a:latin typeface="+mj-lt"/>
                <a:ea typeface="+mj-ea"/>
                <a:cs typeface="+mj-cs"/>
              </a:defRPr>
            </a:lvl1pPr>
          </a:lstStyle>
          <a:p>
            <a:pPr defTabSz="529640">
              <a:defRPr/>
            </a:pPr>
            <a:r>
              <a:rPr lang="en-US" sz="3600" b="1" dirty="0">
                <a:solidFill>
                  <a:srgbClr val="005EB8"/>
                </a:solidFill>
                <a:latin typeface="Arial"/>
                <a:cs typeface="Arial"/>
              </a:rPr>
              <a:t>Study drug supply and monitoring</a:t>
            </a:r>
          </a:p>
        </p:txBody>
      </p:sp>
      <p:sp>
        <p:nvSpPr>
          <p:cNvPr id="24" name="TextBox 23">
            <a:extLst>
              <a:ext uri="{FF2B5EF4-FFF2-40B4-BE49-F238E27FC236}">
                <a16:creationId xmlns:a16="http://schemas.microsoft.com/office/drawing/2014/main" id="{24D366E6-3E75-5578-43F7-9A3F0F0C7702}"/>
              </a:ext>
            </a:extLst>
          </p:cNvPr>
          <p:cNvSpPr txBox="1"/>
          <p:nvPr/>
        </p:nvSpPr>
        <p:spPr>
          <a:xfrm>
            <a:off x="256478" y="1518654"/>
            <a:ext cx="11073161" cy="3785652"/>
          </a:xfrm>
          <a:prstGeom prst="rect">
            <a:avLst/>
          </a:prstGeom>
          <a:noFill/>
        </p:spPr>
        <p:txBody>
          <a:bodyPr wrap="square" rtlCol="0">
            <a:spAutoFit/>
          </a:bodyPr>
          <a:lstStyle/>
          <a:p>
            <a:pPr marL="342900" indent="-34290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The study medication label will look different to non-trial medication and will say it is a clinical trial medication</a:t>
            </a:r>
          </a:p>
          <a:p>
            <a:pPr marL="800100" lvl="1" indent="-342900">
              <a:buFont typeface="Arial" panose="020B0604020202020204" pitchFamily="34" charset="0"/>
              <a:buChar char="•"/>
            </a:pPr>
            <a:endParaRPr lang="en-GB" sz="2400" dirty="0">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Supplies will be provided by the Trust Pharmacy Clinical Trials or Research team (one bottle every four weeks for maximum 12 weeks)</a:t>
            </a:r>
          </a:p>
          <a:p>
            <a:pPr lvl="1"/>
            <a:endParaRPr lang="en-GB" sz="2400" dirty="0">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Any leftover IMP should be given to the RA who will in turn return to the Pharmacy Clinical Trials team for drug accountability.</a:t>
            </a:r>
          </a:p>
          <a:p>
            <a:pPr marL="800100" lvl="1" indent="-342900">
              <a:buFont typeface="Arial" panose="020B0604020202020204" pitchFamily="34" charset="0"/>
              <a:buChar char="•"/>
            </a:pPr>
            <a:endParaRPr lang="en-GB" sz="2400" dirty="0">
              <a:latin typeface="Arial" panose="020B0604020202020204" pitchFamily="34" charset="0"/>
              <a:cs typeface="Arial" panose="020B0604020202020204" pitchFamily="34" charset="0"/>
            </a:endParaRPr>
          </a:p>
        </p:txBody>
      </p:sp>
      <p:pic>
        <p:nvPicPr>
          <p:cNvPr id="5" name="Picture 4" descr="A logo with purple and pink circles&#10;&#10;Description automatically generated">
            <a:extLst>
              <a:ext uri="{FF2B5EF4-FFF2-40B4-BE49-F238E27FC236}">
                <a16:creationId xmlns:a16="http://schemas.microsoft.com/office/drawing/2014/main" id="{37CF6299-3260-7208-E4D3-51C5A2F7E5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499176" cy="1219537"/>
          </a:xfrm>
          <a:prstGeom prst="rect">
            <a:avLst/>
          </a:prstGeom>
        </p:spPr>
      </p:pic>
      <p:sp>
        <p:nvSpPr>
          <p:cNvPr id="2" name="Footer Placeholder 1">
            <a:extLst>
              <a:ext uri="{FF2B5EF4-FFF2-40B4-BE49-F238E27FC236}">
                <a16:creationId xmlns:a16="http://schemas.microsoft.com/office/drawing/2014/main" id="{E302D900-ACF9-6B7B-7AE2-9851F2AE8936}"/>
              </a:ext>
            </a:extLst>
          </p:cNvPr>
          <p:cNvSpPr>
            <a:spLocks noGrp="1"/>
          </p:cNvSpPr>
          <p:nvPr>
            <p:ph type="ftr" sz="quarter" idx="11"/>
          </p:nvPr>
        </p:nvSpPr>
        <p:spPr/>
        <p:txBody>
          <a:bodyPr/>
          <a:lstStyle/>
          <a:p>
            <a:r>
              <a:rPr lang="en-US"/>
              <a:t>V1.0 19/02/2026</a:t>
            </a:r>
          </a:p>
        </p:txBody>
      </p:sp>
      <p:pic>
        <p:nvPicPr>
          <p:cNvPr id="6" name="Audio 5">
            <a:extLst>
              <a:ext uri="{FF2B5EF4-FFF2-40B4-BE49-F238E27FC236}">
                <a16:creationId xmlns:a16="http://schemas.microsoft.com/office/drawing/2014/main" id="{15CE4333-2A6C-0E06-FDBA-B564CC76442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135162036"/>
      </p:ext>
    </p:extLst>
  </p:cSld>
  <p:clrMapOvr>
    <a:masterClrMapping/>
  </p:clrMapOvr>
  <mc:AlternateContent xmlns:mc="http://schemas.openxmlformats.org/markup-compatibility/2006">
    <mc:Choice xmlns:p14="http://schemas.microsoft.com/office/powerpoint/2010/main" Requires="p14">
      <p:transition spd="slow" p14:dur="2000" advTm="46986"/>
    </mc:Choice>
    <mc:Fallback>
      <p:transition spd="slow" advTm="469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B48467-20F2-B958-E7A9-34B5CD649FC9}"/>
            </a:ext>
          </a:extLst>
        </p:cNvPr>
        <p:cNvGrpSpPr/>
        <p:nvPr/>
      </p:nvGrpSpPr>
      <p:grpSpPr>
        <a:xfrm>
          <a:off x="0" y="0"/>
          <a:ext cx="0" cy="0"/>
          <a:chOff x="0" y="0"/>
          <a:chExt cx="0" cy="0"/>
        </a:xfrm>
      </p:grpSpPr>
      <p:sp>
        <p:nvSpPr>
          <p:cNvPr id="9" name="Rectangle 1">
            <a:extLst>
              <a:ext uri="{FF2B5EF4-FFF2-40B4-BE49-F238E27FC236}">
                <a16:creationId xmlns:a16="http://schemas.microsoft.com/office/drawing/2014/main" id="{2916D9B5-0F76-2E50-D36E-76BCFE06CBA9}"/>
              </a:ext>
            </a:extLst>
          </p:cNvPr>
          <p:cNvSpPr txBox="1">
            <a:spLocks noChangeArrowheads="1"/>
          </p:cNvSpPr>
          <p:nvPr/>
        </p:nvSpPr>
        <p:spPr>
          <a:xfrm>
            <a:off x="1820075" y="494634"/>
            <a:ext cx="8551851" cy="755547"/>
          </a:xfrm>
          <a:prstGeom prst="rect">
            <a:avLst/>
          </a:prstGeom>
          <a:noFill/>
        </p:spPr>
        <p:txBody>
          <a:bodyPr vert="horz" lIns="91440" tIns="45720" rIns="91440" bIns="45720" rtlCol="0" anchor="t">
            <a:normAutofit/>
          </a:bodyPr>
          <a:lstStyle>
            <a:lvl1pPr algn="ctr" defTabSz="562722" rtl="0" eaLnBrk="1" latinLnBrk="0" hangingPunct="1">
              <a:spcBef>
                <a:spcPct val="0"/>
              </a:spcBef>
              <a:buNone/>
              <a:defRPr sz="5416" kern="1200">
                <a:solidFill>
                  <a:schemeClr val="tx1"/>
                </a:solidFill>
                <a:latin typeface="+mj-lt"/>
                <a:ea typeface="+mj-ea"/>
                <a:cs typeface="+mj-cs"/>
              </a:defRPr>
            </a:lvl1pPr>
          </a:lstStyle>
          <a:p>
            <a:pPr defTabSz="529640">
              <a:defRPr/>
            </a:pPr>
            <a:r>
              <a:rPr lang="en-US" sz="3600" b="1" dirty="0">
                <a:solidFill>
                  <a:srgbClr val="005EB8"/>
                </a:solidFill>
                <a:latin typeface="Arial"/>
                <a:cs typeface="Arial"/>
              </a:rPr>
              <a:t>Study drug supply and monitoring</a:t>
            </a:r>
          </a:p>
        </p:txBody>
      </p:sp>
      <p:pic>
        <p:nvPicPr>
          <p:cNvPr id="1026" name="Picture 2">
            <a:extLst>
              <a:ext uri="{FF2B5EF4-FFF2-40B4-BE49-F238E27FC236}">
                <a16:creationId xmlns:a16="http://schemas.microsoft.com/office/drawing/2014/main" id="{3880669D-93F0-F035-07F8-42D914C433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0075" y="1641358"/>
            <a:ext cx="3410596" cy="32914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4FC3A99-5FD9-F2D4-E6FA-EE108BA843E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86053" y="1544943"/>
            <a:ext cx="3719336" cy="329144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DE6C5E1-2148-DD13-DE05-B0AB0226D1E0}"/>
              </a:ext>
            </a:extLst>
          </p:cNvPr>
          <p:cNvSpPr txBox="1"/>
          <p:nvPr/>
        </p:nvSpPr>
        <p:spPr>
          <a:xfrm>
            <a:off x="1642653" y="5163036"/>
            <a:ext cx="4343400" cy="1200329"/>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This is the label on the bottle of medication for the first supply (weeks 1 to 4)</a:t>
            </a:r>
          </a:p>
        </p:txBody>
      </p:sp>
      <p:sp>
        <p:nvSpPr>
          <p:cNvPr id="6" name="TextBox 5">
            <a:extLst>
              <a:ext uri="{FF2B5EF4-FFF2-40B4-BE49-F238E27FC236}">
                <a16:creationId xmlns:a16="http://schemas.microsoft.com/office/drawing/2014/main" id="{E6F14539-8E3C-896C-F963-015D7A9950B8}"/>
              </a:ext>
            </a:extLst>
          </p:cNvPr>
          <p:cNvSpPr txBox="1"/>
          <p:nvPr/>
        </p:nvSpPr>
        <p:spPr>
          <a:xfrm>
            <a:off x="6082697" y="5163037"/>
            <a:ext cx="4787021" cy="1200329"/>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This is the label on the bottle of medication for the second and third supply (weeks 5 to12)</a:t>
            </a:r>
          </a:p>
        </p:txBody>
      </p:sp>
      <p:pic>
        <p:nvPicPr>
          <p:cNvPr id="7" name="Picture 6" descr="A logo with purple and pink circles&#10;&#10;Description automatically generated">
            <a:extLst>
              <a:ext uri="{FF2B5EF4-FFF2-40B4-BE49-F238E27FC236}">
                <a16:creationId xmlns:a16="http://schemas.microsoft.com/office/drawing/2014/main" id="{2255AFA3-FCA0-7E20-761B-E6E3F86BF6C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499176" cy="1219537"/>
          </a:xfrm>
          <a:prstGeom prst="rect">
            <a:avLst/>
          </a:prstGeom>
        </p:spPr>
      </p:pic>
      <p:sp>
        <p:nvSpPr>
          <p:cNvPr id="2" name="Footer Placeholder 1">
            <a:extLst>
              <a:ext uri="{FF2B5EF4-FFF2-40B4-BE49-F238E27FC236}">
                <a16:creationId xmlns:a16="http://schemas.microsoft.com/office/drawing/2014/main" id="{F1EC4637-92A8-CB55-563C-4CAF8DC56D8F}"/>
              </a:ext>
            </a:extLst>
          </p:cNvPr>
          <p:cNvSpPr>
            <a:spLocks noGrp="1"/>
          </p:cNvSpPr>
          <p:nvPr>
            <p:ph type="ftr" sz="quarter" idx="11"/>
          </p:nvPr>
        </p:nvSpPr>
        <p:spPr/>
        <p:txBody>
          <a:bodyPr/>
          <a:lstStyle/>
          <a:p>
            <a:r>
              <a:rPr lang="en-US" dirty="0"/>
              <a:t>V1.0 19/02/2026</a:t>
            </a:r>
          </a:p>
        </p:txBody>
      </p:sp>
      <p:pic>
        <p:nvPicPr>
          <p:cNvPr id="8" name="Audio 7">
            <a:extLst>
              <a:ext uri="{FF2B5EF4-FFF2-40B4-BE49-F238E27FC236}">
                <a16:creationId xmlns:a16="http://schemas.microsoft.com/office/drawing/2014/main" id="{FD8CA804-01C0-A9E9-3B42-4D8D073EF2F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504863535"/>
      </p:ext>
    </p:extLst>
  </p:cSld>
  <p:clrMapOvr>
    <a:masterClrMapping/>
  </p:clrMapOvr>
  <mc:AlternateContent xmlns:mc="http://schemas.openxmlformats.org/markup-compatibility/2006">
    <mc:Choice xmlns:p14="http://schemas.microsoft.com/office/powerpoint/2010/main" Requires="p14">
      <p:transition spd="slow" p14:dur="2000" advTm="227840"/>
    </mc:Choice>
    <mc:Fallback>
      <p:transition spd="slow" advTm="2278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5">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1CBCC21E-040D-BF50-3247-046B0AE3C426}"/>
            </a:ext>
          </a:extLst>
        </p:cNvPr>
        <p:cNvGrpSpPr/>
        <p:nvPr/>
      </p:nvGrpSpPr>
      <p:grpSpPr>
        <a:xfrm>
          <a:off x="0" y="0"/>
          <a:ext cx="0" cy="0"/>
          <a:chOff x="0" y="0"/>
          <a:chExt cx="0" cy="0"/>
        </a:xfrm>
      </p:grpSpPr>
      <p:pic>
        <p:nvPicPr>
          <p:cNvPr id="63" name="Picture 62" descr="A person wearing a blue scrubs and a badge&#10;&#10;Description automatically generated">
            <a:extLst>
              <a:ext uri="{FF2B5EF4-FFF2-40B4-BE49-F238E27FC236}">
                <a16:creationId xmlns:a16="http://schemas.microsoft.com/office/drawing/2014/main" id="{BCCA5A57-9746-D71B-1D13-866C787E87BF}"/>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2228" y="2856462"/>
            <a:ext cx="1880658" cy="4065374"/>
          </a:xfrm>
          <a:prstGeom prst="rect">
            <a:avLst/>
          </a:prstGeom>
        </p:spPr>
      </p:pic>
      <p:sp>
        <p:nvSpPr>
          <p:cNvPr id="66" name="TextBox 65">
            <a:extLst>
              <a:ext uri="{FF2B5EF4-FFF2-40B4-BE49-F238E27FC236}">
                <a16:creationId xmlns:a16="http://schemas.microsoft.com/office/drawing/2014/main" id="{C3E81A19-7D8D-AEDE-4A75-DAFB586FFEB3}"/>
              </a:ext>
            </a:extLst>
          </p:cNvPr>
          <p:cNvSpPr txBox="1"/>
          <p:nvPr/>
        </p:nvSpPr>
        <p:spPr>
          <a:xfrm>
            <a:off x="-1125051" y="5558328"/>
            <a:ext cx="914400" cy="307777"/>
          </a:xfrm>
          <a:prstGeom prst="rect">
            <a:avLst/>
          </a:prstGeom>
          <a:noFill/>
        </p:spPr>
        <p:txBody>
          <a:bodyPr wrap="square" rtlCol="0">
            <a:spAutoFit/>
          </a:bodyPr>
          <a:lstStyle/>
          <a:p>
            <a:pPr algn="ctr"/>
            <a:r>
              <a:rPr lang="en-GB" sz="1400" b="1" dirty="0">
                <a:solidFill>
                  <a:schemeClr val="bg1"/>
                </a:solidFill>
                <a:latin typeface="Arial" panose="020B0604020202020204" pitchFamily="34" charset="0"/>
                <a:cs typeface="Arial" panose="020B0604020202020204" pitchFamily="34" charset="0"/>
              </a:rPr>
              <a:t>1)</a:t>
            </a:r>
          </a:p>
        </p:txBody>
      </p:sp>
      <p:grpSp>
        <p:nvGrpSpPr>
          <p:cNvPr id="4" name="Group 3">
            <a:extLst>
              <a:ext uri="{FF2B5EF4-FFF2-40B4-BE49-F238E27FC236}">
                <a16:creationId xmlns:a16="http://schemas.microsoft.com/office/drawing/2014/main" id="{58780081-C474-E7B5-E825-78342E56C54E}"/>
              </a:ext>
            </a:extLst>
          </p:cNvPr>
          <p:cNvGrpSpPr/>
          <p:nvPr/>
        </p:nvGrpSpPr>
        <p:grpSpPr>
          <a:xfrm>
            <a:off x="1078312" y="4492514"/>
            <a:ext cx="2305878" cy="2151284"/>
            <a:chOff x="1078312" y="4492514"/>
            <a:chExt cx="2305878" cy="2151284"/>
          </a:xfrm>
        </p:grpSpPr>
        <p:sp>
          <p:nvSpPr>
            <p:cNvPr id="64" name="Rounded Rectangle 63">
              <a:extLst>
                <a:ext uri="{FF2B5EF4-FFF2-40B4-BE49-F238E27FC236}">
                  <a16:creationId xmlns:a16="http://schemas.microsoft.com/office/drawing/2014/main" id="{27A40807-C903-C214-855F-BB12A5920D25}"/>
                </a:ext>
              </a:extLst>
            </p:cNvPr>
            <p:cNvSpPr/>
            <p:nvPr/>
          </p:nvSpPr>
          <p:spPr>
            <a:xfrm>
              <a:off x="1078312" y="4492514"/>
              <a:ext cx="2305878" cy="2034328"/>
            </a:xfrm>
            <a:prstGeom prst="roundRect">
              <a:avLst/>
            </a:prstGeom>
            <a:solidFill>
              <a:schemeClr val="bg1"/>
            </a:solidFill>
            <a:ln w="28575">
              <a:solidFill>
                <a:srgbClr val="005E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TextBox 66">
              <a:extLst>
                <a:ext uri="{FF2B5EF4-FFF2-40B4-BE49-F238E27FC236}">
                  <a16:creationId xmlns:a16="http://schemas.microsoft.com/office/drawing/2014/main" id="{38B43DD2-90B1-5785-CDF0-5A49872046EA}"/>
                </a:ext>
              </a:extLst>
            </p:cNvPr>
            <p:cNvSpPr txBox="1"/>
            <p:nvPr/>
          </p:nvSpPr>
          <p:spPr>
            <a:xfrm>
              <a:off x="1236532" y="4612473"/>
              <a:ext cx="1989437" cy="2031325"/>
            </a:xfrm>
            <a:prstGeom prst="rect">
              <a:avLst/>
            </a:prstGeom>
            <a:noFill/>
          </p:spPr>
          <p:txBody>
            <a:bodyPr wrap="square" rtlCol="0">
              <a:spAutoFit/>
            </a:bodyPr>
            <a:lstStyle/>
            <a:p>
              <a:pPr algn="ctr"/>
              <a:r>
                <a:rPr lang="en-GB" sz="1400" dirty="0">
                  <a:solidFill>
                    <a:prstClr val="black"/>
                  </a:solidFill>
                  <a:latin typeface="Arial" panose="020B0604020202020204" pitchFamily="34" charset="0"/>
                  <a:cs typeface="Arial" panose="020B0604020202020204" pitchFamily="34" charset="0"/>
                </a:rPr>
                <a:t>Responsible Clinician’s will ask patients whether they would like information about the GOTHIC2 Clinical Trial. </a:t>
              </a:r>
              <a:r>
                <a:rPr lang="en-GB" sz="1400" b="1" dirty="0">
                  <a:solidFill>
                    <a:prstClr val="black"/>
                  </a:solidFill>
                  <a:latin typeface="Arial" panose="020B0604020202020204" pitchFamily="34" charset="0"/>
                  <a:cs typeface="Arial" panose="020B0604020202020204" pitchFamily="34" charset="0"/>
                </a:rPr>
                <a:t>Participation is voluntary. </a:t>
              </a:r>
            </a:p>
            <a:p>
              <a:pPr algn="ctr"/>
              <a:endParaRPr lang="en-GB" sz="1400" dirty="0">
                <a:solidFill>
                  <a:srgbClr val="005EB8"/>
                </a:solidFill>
                <a:latin typeface="Arial" panose="020B0604020202020204" pitchFamily="34" charset="0"/>
                <a:cs typeface="Arial" panose="020B0604020202020204" pitchFamily="34" charset="0"/>
              </a:endParaRPr>
            </a:p>
          </p:txBody>
        </p:sp>
      </p:grpSp>
      <p:grpSp>
        <p:nvGrpSpPr>
          <p:cNvPr id="5" name="Group 4">
            <a:extLst>
              <a:ext uri="{FF2B5EF4-FFF2-40B4-BE49-F238E27FC236}">
                <a16:creationId xmlns:a16="http://schemas.microsoft.com/office/drawing/2014/main" id="{DFBF5205-2BA2-F983-1D2B-C1CEE9CA0552}"/>
              </a:ext>
            </a:extLst>
          </p:cNvPr>
          <p:cNvGrpSpPr/>
          <p:nvPr/>
        </p:nvGrpSpPr>
        <p:grpSpPr>
          <a:xfrm>
            <a:off x="1670230" y="1394672"/>
            <a:ext cx="2305878" cy="2034328"/>
            <a:chOff x="1670230" y="1394672"/>
            <a:chExt cx="2305878" cy="2034328"/>
          </a:xfrm>
        </p:grpSpPr>
        <p:sp>
          <p:nvSpPr>
            <p:cNvPr id="68" name="Rounded Rectangle 67">
              <a:extLst>
                <a:ext uri="{FF2B5EF4-FFF2-40B4-BE49-F238E27FC236}">
                  <a16:creationId xmlns:a16="http://schemas.microsoft.com/office/drawing/2014/main" id="{21F95FF6-B744-097D-66CA-F643F0215305}"/>
                </a:ext>
              </a:extLst>
            </p:cNvPr>
            <p:cNvSpPr/>
            <p:nvPr/>
          </p:nvSpPr>
          <p:spPr>
            <a:xfrm>
              <a:off x="1670230" y="1394672"/>
              <a:ext cx="2305878" cy="2034328"/>
            </a:xfrm>
            <a:prstGeom prst="roundRect">
              <a:avLst/>
            </a:prstGeom>
            <a:solidFill>
              <a:schemeClr val="bg1"/>
            </a:solidFill>
            <a:ln w="28575">
              <a:solidFill>
                <a:srgbClr val="AB27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TextBox 70">
              <a:extLst>
                <a:ext uri="{FF2B5EF4-FFF2-40B4-BE49-F238E27FC236}">
                  <a16:creationId xmlns:a16="http://schemas.microsoft.com/office/drawing/2014/main" id="{32C2F4E9-D436-188B-7A6D-2E6127684DC2}"/>
                </a:ext>
              </a:extLst>
            </p:cNvPr>
            <p:cNvSpPr txBox="1"/>
            <p:nvPr/>
          </p:nvSpPr>
          <p:spPr>
            <a:xfrm>
              <a:off x="1716920" y="1503895"/>
              <a:ext cx="2168380" cy="1815882"/>
            </a:xfrm>
            <a:prstGeom prst="rect">
              <a:avLst/>
            </a:prstGeom>
            <a:noFill/>
          </p:spPr>
          <p:txBody>
            <a:bodyPr wrap="square" rtlCol="0">
              <a:spAutoFit/>
            </a:bodyPr>
            <a:lstStyle/>
            <a:p>
              <a:pPr algn="ctr"/>
              <a:r>
                <a:rPr lang="en-GB" sz="1400" dirty="0">
                  <a:solidFill>
                    <a:prstClr val="black"/>
                  </a:solidFill>
                  <a:latin typeface="Arial" panose="020B0604020202020204" pitchFamily="34" charset="0"/>
                  <a:cs typeface="Arial" panose="020B0604020202020204" pitchFamily="34" charset="0"/>
                </a:rPr>
                <a:t>The RA will provide a participant information leaflet and a comprehensive explanation of the trial to the patient who will then have at least </a:t>
              </a:r>
              <a:r>
                <a:rPr lang="en-GB" sz="1400" b="1" dirty="0">
                  <a:solidFill>
                    <a:prstClr val="black"/>
                  </a:solidFill>
                  <a:latin typeface="Arial" panose="020B0604020202020204" pitchFamily="34" charset="0"/>
                  <a:cs typeface="Arial" panose="020B0604020202020204" pitchFamily="34" charset="0"/>
                </a:rPr>
                <a:t>24 hours </a:t>
              </a:r>
              <a:r>
                <a:rPr lang="en-GB" sz="1400" dirty="0">
                  <a:solidFill>
                    <a:prstClr val="black"/>
                  </a:solidFill>
                  <a:latin typeface="Arial" panose="020B0604020202020204" pitchFamily="34" charset="0"/>
                  <a:cs typeface="Arial" panose="020B0604020202020204" pitchFamily="34" charset="0"/>
                </a:rPr>
                <a:t>to consider participation.</a:t>
              </a:r>
              <a:endParaRPr lang="en-GB" sz="1400" dirty="0">
                <a:solidFill>
                  <a:srgbClr val="AB277F"/>
                </a:solidFill>
                <a:latin typeface="Arial" panose="020B0604020202020204" pitchFamily="34" charset="0"/>
                <a:cs typeface="Arial" panose="020B0604020202020204" pitchFamily="34" charset="0"/>
              </a:endParaRPr>
            </a:p>
          </p:txBody>
        </p:sp>
      </p:grpSp>
      <p:grpSp>
        <p:nvGrpSpPr>
          <p:cNvPr id="6" name="Group 5">
            <a:extLst>
              <a:ext uri="{FF2B5EF4-FFF2-40B4-BE49-F238E27FC236}">
                <a16:creationId xmlns:a16="http://schemas.microsoft.com/office/drawing/2014/main" id="{0FA6A145-B55D-552B-6991-71F75E5157C6}"/>
              </a:ext>
            </a:extLst>
          </p:cNvPr>
          <p:cNvGrpSpPr/>
          <p:nvPr/>
        </p:nvGrpSpPr>
        <p:grpSpPr>
          <a:xfrm>
            <a:off x="4386301" y="2617881"/>
            <a:ext cx="2305878" cy="2034328"/>
            <a:chOff x="3912853" y="3429000"/>
            <a:chExt cx="2305878" cy="2034328"/>
          </a:xfrm>
        </p:grpSpPr>
        <p:sp>
          <p:nvSpPr>
            <p:cNvPr id="72" name="Rounded Rectangle 71">
              <a:extLst>
                <a:ext uri="{FF2B5EF4-FFF2-40B4-BE49-F238E27FC236}">
                  <a16:creationId xmlns:a16="http://schemas.microsoft.com/office/drawing/2014/main" id="{29B31BDC-E3D4-B68E-C977-8540C8652EEF}"/>
                </a:ext>
              </a:extLst>
            </p:cNvPr>
            <p:cNvSpPr/>
            <p:nvPr/>
          </p:nvSpPr>
          <p:spPr>
            <a:xfrm>
              <a:off x="3912853" y="3429000"/>
              <a:ext cx="2305878" cy="2034328"/>
            </a:xfrm>
            <a:prstGeom prst="roundRect">
              <a:avLst/>
            </a:prstGeom>
            <a:solidFill>
              <a:schemeClr val="bg1"/>
            </a:solidFill>
            <a:ln w="28575">
              <a:solidFill>
                <a:srgbClr val="00B0D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TextBox 74">
              <a:extLst>
                <a:ext uri="{FF2B5EF4-FFF2-40B4-BE49-F238E27FC236}">
                  <a16:creationId xmlns:a16="http://schemas.microsoft.com/office/drawing/2014/main" id="{18C1338C-3A49-1B5F-B45A-BBCAC94ECC46}"/>
                </a:ext>
              </a:extLst>
            </p:cNvPr>
            <p:cNvSpPr txBox="1"/>
            <p:nvPr/>
          </p:nvSpPr>
          <p:spPr>
            <a:xfrm>
              <a:off x="4071033" y="3538223"/>
              <a:ext cx="1989437" cy="1815882"/>
            </a:xfrm>
            <a:prstGeom prst="rect">
              <a:avLst/>
            </a:prstGeom>
            <a:noFill/>
          </p:spPr>
          <p:txBody>
            <a:bodyPr wrap="square" rtlCol="0">
              <a:spAutoFit/>
            </a:bodyPr>
            <a:lstStyle/>
            <a:p>
              <a:pPr algn="ctr"/>
              <a:r>
                <a:rPr lang="en-GB" sz="1400" dirty="0">
                  <a:solidFill>
                    <a:prstClr val="black"/>
                  </a:solidFill>
                  <a:latin typeface="Arial" panose="020B0604020202020204" pitchFamily="34" charset="0"/>
                  <a:cs typeface="Arial" panose="020B0604020202020204" pitchFamily="34" charset="0"/>
                </a:rPr>
                <a:t>If they would like to participate, the RA will review the participant information leaflet with them to check understanding and complete </a:t>
              </a:r>
              <a:r>
                <a:rPr lang="en-GB" sz="1400" b="1" dirty="0">
                  <a:solidFill>
                    <a:prstClr val="black"/>
                  </a:solidFill>
                  <a:latin typeface="Arial" panose="020B0604020202020204" pitchFamily="34" charset="0"/>
                  <a:cs typeface="Arial" panose="020B0604020202020204" pitchFamily="34" charset="0"/>
                </a:rPr>
                <a:t>informed consent. </a:t>
              </a:r>
              <a:endParaRPr lang="en-GB" sz="1400" dirty="0">
                <a:solidFill>
                  <a:srgbClr val="00B0D7"/>
                </a:solidFill>
                <a:latin typeface="Arial" panose="020B0604020202020204" pitchFamily="34" charset="0"/>
                <a:cs typeface="Arial" panose="020B0604020202020204" pitchFamily="34" charset="0"/>
              </a:endParaRPr>
            </a:p>
          </p:txBody>
        </p:sp>
      </p:grpSp>
      <p:sp>
        <p:nvSpPr>
          <p:cNvPr id="78" name="TextBox 77">
            <a:extLst>
              <a:ext uri="{FF2B5EF4-FFF2-40B4-BE49-F238E27FC236}">
                <a16:creationId xmlns:a16="http://schemas.microsoft.com/office/drawing/2014/main" id="{41F58CC5-C65B-FE60-BF12-7B2F38D24B1F}"/>
              </a:ext>
            </a:extLst>
          </p:cNvPr>
          <p:cNvSpPr txBox="1"/>
          <p:nvPr/>
        </p:nvSpPr>
        <p:spPr>
          <a:xfrm>
            <a:off x="7172649" y="881391"/>
            <a:ext cx="914400" cy="523220"/>
          </a:xfrm>
          <a:prstGeom prst="rect">
            <a:avLst/>
          </a:prstGeom>
          <a:noFill/>
        </p:spPr>
        <p:txBody>
          <a:bodyPr wrap="square" rtlCol="0">
            <a:spAutoFit/>
          </a:bodyPr>
          <a:lstStyle/>
          <a:p>
            <a:pPr algn="ctr"/>
            <a:r>
              <a:rPr lang="en-GB" sz="1400" b="1" dirty="0">
                <a:solidFill>
                  <a:schemeClr val="bg1"/>
                </a:solidFill>
                <a:latin typeface="Arial" panose="020B0604020202020204" pitchFamily="34" charset="0"/>
                <a:cs typeface="Arial" panose="020B0604020202020204" pitchFamily="34" charset="0"/>
              </a:rPr>
              <a:t>Sept to Nov </a:t>
            </a:r>
          </a:p>
        </p:txBody>
      </p:sp>
      <p:grpSp>
        <p:nvGrpSpPr>
          <p:cNvPr id="7" name="Group 6">
            <a:extLst>
              <a:ext uri="{FF2B5EF4-FFF2-40B4-BE49-F238E27FC236}">
                <a16:creationId xmlns:a16="http://schemas.microsoft.com/office/drawing/2014/main" id="{79566142-8C92-669C-8ECA-357A7EE53907}"/>
              </a:ext>
            </a:extLst>
          </p:cNvPr>
          <p:cNvGrpSpPr/>
          <p:nvPr/>
        </p:nvGrpSpPr>
        <p:grpSpPr>
          <a:xfrm>
            <a:off x="8117111" y="1678713"/>
            <a:ext cx="2305878" cy="2171514"/>
            <a:chOff x="7172649" y="1420175"/>
            <a:chExt cx="2305878" cy="2171514"/>
          </a:xfrm>
        </p:grpSpPr>
        <p:sp>
          <p:nvSpPr>
            <p:cNvPr id="76" name="Rounded Rectangle 75">
              <a:extLst>
                <a:ext uri="{FF2B5EF4-FFF2-40B4-BE49-F238E27FC236}">
                  <a16:creationId xmlns:a16="http://schemas.microsoft.com/office/drawing/2014/main" id="{9612E606-25CD-C5EB-4CBA-5E391EF6741E}"/>
                </a:ext>
              </a:extLst>
            </p:cNvPr>
            <p:cNvSpPr/>
            <p:nvPr/>
          </p:nvSpPr>
          <p:spPr>
            <a:xfrm>
              <a:off x="7172649" y="1420175"/>
              <a:ext cx="2305878" cy="2034328"/>
            </a:xfrm>
            <a:prstGeom prst="roundRect">
              <a:avLst/>
            </a:prstGeom>
            <a:solidFill>
              <a:schemeClr val="bg1"/>
            </a:solidFill>
            <a:ln w="28575">
              <a:solidFill>
                <a:srgbClr val="3E2C8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TextBox 78">
              <a:extLst>
                <a:ext uri="{FF2B5EF4-FFF2-40B4-BE49-F238E27FC236}">
                  <a16:creationId xmlns:a16="http://schemas.microsoft.com/office/drawing/2014/main" id="{E8BF552F-4C66-B058-7FEC-783BA39FCC13}"/>
                </a:ext>
              </a:extLst>
            </p:cNvPr>
            <p:cNvSpPr txBox="1"/>
            <p:nvPr/>
          </p:nvSpPr>
          <p:spPr>
            <a:xfrm>
              <a:off x="7328435" y="1560364"/>
              <a:ext cx="1989437" cy="2031325"/>
            </a:xfrm>
            <a:prstGeom prst="rect">
              <a:avLst/>
            </a:prstGeom>
            <a:noFill/>
          </p:spPr>
          <p:txBody>
            <a:bodyPr wrap="square" rtlCol="0">
              <a:spAutoFit/>
            </a:bodyPr>
            <a:lstStyle/>
            <a:p>
              <a:pPr algn="ctr"/>
              <a:r>
                <a:rPr lang="en-GB" sz="1400" dirty="0">
                  <a:solidFill>
                    <a:prstClr val="black"/>
                  </a:solidFill>
                  <a:latin typeface="Arial" panose="020B0604020202020204" pitchFamily="34" charset="0"/>
                  <a:cs typeface="Arial" panose="020B0604020202020204" pitchFamily="34" charset="0"/>
                </a:rPr>
                <a:t>Patients are reminded that participation is voluntary and they can withdraw participation at any point.</a:t>
              </a:r>
            </a:p>
            <a:p>
              <a:pPr algn="ctr"/>
              <a:r>
                <a:rPr lang="en-GB" sz="1400" dirty="0">
                  <a:solidFill>
                    <a:prstClr val="black"/>
                  </a:solidFill>
                  <a:latin typeface="Arial" panose="020B0604020202020204" pitchFamily="34" charset="0"/>
                  <a:cs typeface="Arial" panose="020B0604020202020204" pitchFamily="34" charset="0"/>
                </a:rPr>
                <a:t>Study doctors will complete </a:t>
              </a:r>
              <a:r>
                <a:rPr lang="en-GB" sz="1400" b="1" dirty="0">
                  <a:solidFill>
                    <a:prstClr val="black"/>
                  </a:solidFill>
                  <a:latin typeface="Arial" panose="020B0604020202020204" pitchFamily="34" charset="0"/>
                  <a:cs typeface="Arial" panose="020B0604020202020204" pitchFamily="34" charset="0"/>
                </a:rPr>
                <a:t>eligibility checks</a:t>
              </a:r>
              <a:r>
                <a:rPr lang="en-GB" sz="1400" dirty="0">
                  <a:solidFill>
                    <a:prstClr val="black"/>
                  </a:solidFill>
                  <a:latin typeface="Arial" panose="020B0604020202020204" pitchFamily="34" charset="0"/>
                  <a:cs typeface="Arial" panose="020B0604020202020204" pitchFamily="34" charset="0"/>
                </a:rPr>
                <a:t>. </a:t>
              </a:r>
            </a:p>
            <a:p>
              <a:pPr algn="ctr"/>
              <a:endParaRPr lang="en-GB" sz="1400" dirty="0">
                <a:solidFill>
                  <a:srgbClr val="3E2C83"/>
                </a:solidFill>
                <a:latin typeface="Arial" panose="020B0604020202020204" pitchFamily="34" charset="0"/>
                <a:cs typeface="Arial" panose="020B0604020202020204" pitchFamily="34" charset="0"/>
              </a:endParaRPr>
            </a:p>
          </p:txBody>
        </p:sp>
      </p:grpSp>
      <p:sp>
        <p:nvSpPr>
          <p:cNvPr id="82" name="TextBox 81">
            <a:extLst>
              <a:ext uri="{FF2B5EF4-FFF2-40B4-BE49-F238E27FC236}">
                <a16:creationId xmlns:a16="http://schemas.microsoft.com/office/drawing/2014/main" id="{7931C254-A8A3-22AF-B5FA-7C177E1B4FFF}"/>
              </a:ext>
            </a:extLst>
          </p:cNvPr>
          <p:cNvSpPr txBox="1"/>
          <p:nvPr/>
        </p:nvSpPr>
        <p:spPr>
          <a:xfrm>
            <a:off x="9587948" y="4157422"/>
            <a:ext cx="914400" cy="523220"/>
          </a:xfrm>
          <a:prstGeom prst="rect">
            <a:avLst/>
          </a:prstGeom>
          <a:noFill/>
        </p:spPr>
        <p:txBody>
          <a:bodyPr wrap="square" rtlCol="0">
            <a:spAutoFit/>
          </a:bodyPr>
          <a:lstStyle/>
          <a:p>
            <a:pPr algn="ctr"/>
            <a:r>
              <a:rPr lang="en-GB" sz="1400" b="1" dirty="0">
                <a:solidFill>
                  <a:schemeClr val="bg1"/>
                </a:solidFill>
                <a:latin typeface="Arial" panose="020B0604020202020204" pitchFamily="34" charset="0"/>
                <a:cs typeface="Arial" panose="020B0604020202020204" pitchFamily="34" charset="0"/>
              </a:rPr>
              <a:t>Dec to Feb</a:t>
            </a:r>
          </a:p>
        </p:txBody>
      </p:sp>
      <p:grpSp>
        <p:nvGrpSpPr>
          <p:cNvPr id="8" name="Group 7">
            <a:extLst>
              <a:ext uri="{FF2B5EF4-FFF2-40B4-BE49-F238E27FC236}">
                <a16:creationId xmlns:a16="http://schemas.microsoft.com/office/drawing/2014/main" id="{5864C073-4190-EAC4-BB9A-15307DE98987}"/>
              </a:ext>
            </a:extLst>
          </p:cNvPr>
          <p:cNvGrpSpPr/>
          <p:nvPr/>
        </p:nvGrpSpPr>
        <p:grpSpPr>
          <a:xfrm>
            <a:off x="9587948" y="4670703"/>
            <a:ext cx="2305878" cy="2034328"/>
            <a:chOff x="9587948" y="4670703"/>
            <a:chExt cx="2305878" cy="2034328"/>
          </a:xfrm>
        </p:grpSpPr>
        <p:sp>
          <p:nvSpPr>
            <p:cNvPr id="80" name="Rounded Rectangle 79">
              <a:extLst>
                <a:ext uri="{FF2B5EF4-FFF2-40B4-BE49-F238E27FC236}">
                  <a16:creationId xmlns:a16="http://schemas.microsoft.com/office/drawing/2014/main" id="{8F8DD59F-A408-AD8A-7F7B-01B9F5B9AD6A}"/>
                </a:ext>
              </a:extLst>
            </p:cNvPr>
            <p:cNvSpPr/>
            <p:nvPr/>
          </p:nvSpPr>
          <p:spPr>
            <a:xfrm>
              <a:off x="9587948" y="4670703"/>
              <a:ext cx="2305878" cy="2034328"/>
            </a:xfrm>
            <a:prstGeom prst="roundRect">
              <a:avLst/>
            </a:prstGeom>
            <a:solidFill>
              <a:schemeClr val="bg1"/>
            </a:solidFill>
            <a:ln w="28575">
              <a:solidFill>
                <a:srgbClr val="00A99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TextBox 82">
              <a:extLst>
                <a:ext uri="{FF2B5EF4-FFF2-40B4-BE49-F238E27FC236}">
                  <a16:creationId xmlns:a16="http://schemas.microsoft.com/office/drawing/2014/main" id="{F56322F9-B2AB-65C7-6079-AB59B3D4549E}"/>
                </a:ext>
              </a:extLst>
            </p:cNvPr>
            <p:cNvSpPr txBox="1"/>
            <p:nvPr/>
          </p:nvSpPr>
          <p:spPr>
            <a:xfrm>
              <a:off x="9746168" y="4889149"/>
              <a:ext cx="1989437" cy="1815882"/>
            </a:xfrm>
            <a:prstGeom prst="rect">
              <a:avLst/>
            </a:prstGeom>
            <a:noFill/>
          </p:spPr>
          <p:txBody>
            <a:bodyPr wrap="square" rtlCol="0">
              <a:spAutoFit/>
            </a:bodyPr>
            <a:lstStyle/>
            <a:p>
              <a:pPr algn="ctr"/>
              <a:r>
                <a:rPr lang="en-GB" sz="1400" dirty="0">
                  <a:solidFill>
                    <a:prstClr val="black"/>
                  </a:solidFill>
                  <a:latin typeface="Arial" panose="020B0604020202020204" pitchFamily="34" charset="0"/>
                  <a:cs typeface="Arial" panose="020B0604020202020204" pitchFamily="34" charset="0"/>
                </a:rPr>
                <a:t>If the patient meets eligibility criteria and is on medication for clozapine induced hypersalivation, a </a:t>
              </a:r>
              <a:r>
                <a:rPr lang="en-GB" sz="1400" b="1" dirty="0">
                  <a:solidFill>
                    <a:prstClr val="black"/>
                  </a:solidFill>
                  <a:latin typeface="Arial" panose="020B0604020202020204" pitchFamily="34" charset="0"/>
                  <a:cs typeface="Arial" panose="020B0604020202020204" pitchFamily="34" charset="0"/>
                </a:rPr>
                <a:t>48 hour washout period </a:t>
              </a:r>
              <a:r>
                <a:rPr lang="en-GB" sz="1400" dirty="0">
                  <a:solidFill>
                    <a:prstClr val="black"/>
                  </a:solidFill>
                  <a:latin typeface="Arial" panose="020B0604020202020204" pitchFamily="34" charset="0"/>
                  <a:cs typeface="Arial" panose="020B0604020202020204" pitchFamily="34" charset="0"/>
                </a:rPr>
                <a:t>will be organised.</a:t>
              </a:r>
            </a:p>
            <a:p>
              <a:pPr algn="ctr"/>
              <a:endParaRPr lang="en-GB" sz="1400" dirty="0">
                <a:solidFill>
                  <a:srgbClr val="00A99F"/>
                </a:solidFill>
                <a:latin typeface="Arial" panose="020B0604020202020204" pitchFamily="34" charset="0"/>
                <a:cs typeface="Arial" panose="020B0604020202020204" pitchFamily="34" charset="0"/>
              </a:endParaRPr>
            </a:p>
          </p:txBody>
        </p:sp>
      </p:grpSp>
      <p:pic>
        <p:nvPicPr>
          <p:cNvPr id="84" name="Picture 83" descr="A person and person wearing scrubs&#10;&#10;Description automatically generated">
            <a:extLst>
              <a:ext uri="{FF2B5EF4-FFF2-40B4-BE49-F238E27FC236}">
                <a16:creationId xmlns:a16="http://schemas.microsoft.com/office/drawing/2014/main" id="{BDF62E54-8580-7B61-1512-EEA880D2675C}"/>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137510" y="4472185"/>
            <a:ext cx="1899077" cy="2385815"/>
          </a:xfrm>
          <a:prstGeom prst="rect">
            <a:avLst/>
          </a:prstGeom>
        </p:spPr>
      </p:pic>
      <p:sp>
        <p:nvSpPr>
          <p:cNvPr id="2" name="Rectangle 1">
            <a:extLst>
              <a:ext uri="{FF2B5EF4-FFF2-40B4-BE49-F238E27FC236}">
                <a16:creationId xmlns:a16="http://schemas.microsoft.com/office/drawing/2014/main" id="{24528F15-415B-AEDB-0831-A4BFA94D2A46}"/>
              </a:ext>
            </a:extLst>
          </p:cNvPr>
          <p:cNvSpPr txBox="1">
            <a:spLocks noChangeArrowheads="1"/>
          </p:cNvSpPr>
          <p:nvPr/>
        </p:nvSpPr>
        <p:spPr>
          <a:xfrm>
            <a:off x="1820075" y="302094"/>
            <a:ext cx="8551851" cy="755547"/>
          </a:xfrm>
          <a:prstGeom prst="rect">
            <a:avLst/>
          </a:prstGeom>
          <a:noFill/>
        </p:spPr>
        <p:txBody>
          <a:bodyPr vert="horz" lIns="91440" tIns="45720" rIns="91440" bIns="45720" rtlCol="0" anchor="t">
            <a:normAutofit/>
          </a:bodyPr>
          <a:lstStyle>
            <a:lvl1pPr algn="ctr" defTabSz="562722" rtl="0" eaLnBrk="1" latinLnBrk="0" hangingPunct="1">
              <a:spcBef>
                <a:spcPct val="0"/>
              </a:spcBef>
              <a:buNone/>
              <a:defRPr sz="5416" kern="1200">
                <a:solidFill>
                  <a:schemeClr val="tx1"/>
                </a:solidFill>
                <a:latin typeface="+mj-lt"/>
                <a:ea typeface="+mj-ea"/>
                <a:cs typeface="+mj-cs"/>
              </a:defRPr>
            </a:lvl1pPr>
          </a:lstStyle>
          <a:p>
            <a:pPr defTabSz="529640">
              <a:defRPr/>
            </a:pPr>
            <a:r>
              <a:rPr lang="en-US" sz="3600" b="1" dirty="0">
                <a:solidFill>
                  <a:srgbClr val="005EB8"/>
                </a:solidFill>
                <a:latin typeface="Arial"/>
                <a:cs typeface="Arial"/>
              </a:rPr>
              <a:t>Study visits</a:t>
            </a:r>
          </a:p>
        </p:txBody>
      </p:sp>
      <p:pic>
        <p:nvPicPr>
          <p:cNvPr id="11" name="Picture 10" descr="A logo with purple and pink circles&#10;&#10;Description automatically generated">
            <a:extLst>
              <a:ext uri="{FF2B5EF4-FFF2-40B4-BE49-F238E27FC236}">
                <a16:creationId xmlns:a16="http://schemas.microsoft.com/office/drawing/2014/main" id="{65FA8A1E-5799-9B92-1962-69BACD66C27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499176" cy="1219537"/>
          </a:xfrm>
          <a:prstGeom prst="rect">
            <a:avLst/>
          </a:prstGeom>
        </p:spPr>
      </p:pic>
      <p:sp>
        <p:nvSpPr>
          <p:cNvPr id="3" name="Footer Placeholder 2">
            <a:extLst>
              <a:ext uri="{FF2B5EF4-FFF2-40B4-BE49-F238E27FC236}">
                <a16:creationId xmlns:a16="http://schemas.microsoft.com/office/drawing/2014/main" id="{F81B5A71-1ECE-8CBA-3A20-144DA99755F9}"/>
              </a:ext>
            </a:extLst>
          </p:cNvPr>
          <p:cNvSpPr>
            <a:spLocks noGrp="1"/>
          </p:cNvSpPr>
          <p:nvPr>
            <p:ph type="ftr" sz="quarter" idx="11"/>
          </p:nvPr>
        </p:nvSpPr>
        <p:spPr/>
        <p:txBody>
          <a:bodyPr/>
          <a:lstStyle/>
          <a:p>
            <a:r>
              <a:rPr lang="en-US"/>
              <a:t>V1.0 19/02/2026</a:t>
            </a:r>
          </a:p>
        </p:txBody>
      </p:sp>
      <p:pic>
        <p:nvPicPr>
          <p:cNvPr id="17" name="Audio 16">
            <a:extLst>
              <a:ext uri="{FF2B5EF4-FFF2-40B4-BE49-F238E27FC236}">
                <a16:creationId xmlns:a16="http://schemas.microsoft.com/office/drawing/2014/main" id="{A0E57917-612A-EFAD-A0DD-D2401C105B88}"/>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1213999500"/>
      </p:ext>
    </p:extLst>
  </p:cSld>
  <p:clrMapOvr>
    <a:masterClrMapping/>
  </p:clrMapOvr>
  <mc:AlternateContent xmlns:mc="http://schemas.openxmlformats.org/markup-compatibility/2006">
    <mc:Choice xmlns:p14="http://schemas.microsoft.com/office/powerpoint/2010/main" Requires="p14">
      <p:transition spd="slow" p14:dur="2000" advTm="176448"/>
    </mc:Choice>
    <mc:Fallback>
      <p:transition spd="slow" advTm="1764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5">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7FFA8C91-EF2D-2946-0C75-28935BC2C95F}"/>
            </a:ext>
          </a:extLst>
        </p:cNvPr>
        <p:cNvGrpSpPr/>
        <p:nvPr/>
      </p:nvGrpSpPr>
      <p:grpSpPr>
        <a:xfrm>
          <a:off x="0" y="0"/>
          <a:ext cx="0" cy="0"/>
          <a:chOff x="0" y="0"/>
          <a:chExt cx="0" cy="0"/>
        </a:xfrm>
      </p:grpSpPr>
      <p:sp>
        <p:nvSpPr>
          <p:cNvPr id="66" name="TextBox 65">
            <a:extLst>
              <a:ext uri="{FF2B5EF4-FFF2-40B4-BE49-F238E27FC236}">
                <a16:creationId xmlns:a16="http://schemas.microsoft.com/office/drawing/2014/main" id="{269D83BF-3DA3-7899-62E0-42A3EA2AC492}"/>
              </a:ext>
            </a:extLst>
          </p:cNvPr>
          <p:cNvSpPr txBox="1"/>
          <p:nvPr/>
        </p:nvSpPr>
        <p:spPr>
          <a:xfrm>
            <a:off x="298174" y="4071852"/>
            <a:ext cx="914400" cy="307777"/>
          </a:xfrm>
          <a:prstGeom prst="rect">
            <a:avLst/>
          </a:prstGeom>
          <a:noFill/>
        </p:spPr>
        <p:txBody>
          <a:bodyPr wrap="square" rtlCol="0">
            <a:spAutoFit/>
          </a:bodyPr>
          <a:lstStyle/>
          <a:p>
            <a:pPr algn="ctr"/>
            <a:r>
              <a:rPr lang="en-GB" sz="1400" b="1" dirty="0">
                <a:solidFill>
                  <a:schemeClr val="bg1"/>
                </a:solidFill>
                <a:latin typeface="Arial" panose="020B0604020202020204" pitchFamily="34" charset="0"/>
                <a:cs typeface="Arial" panose="020B0604020202020204" pitchFamily="34" charset="0"/>
              </a:rPr>
              <a:t>1)</a:t>
            </a:r>
          </a:p>
        </p:txBody>
      </p:sp>
      <p:grpSp>
        <p:nvGrpSpPr>
          <p:cNvPr id="7" name="Group 6">
            <a:extLst>
              <a:ext uri="{FF2B5EF4-FFF2-40B4-BE49-F238E27FC236}">
                <a16:creationId xmlns:a16="http://schemas.microsoft.com/office/drawing/2014/main" id="{10154AB9-EAA4-5ED7-EBC8-B5703C7BBE4E}"/>
              </a:ext>
            </a:extLst>
          </p:cNvPr>
          <p:cNvGrpSpPr/>
          <p:nvPr/>
        </p:nvGrpSpPr>
        <p:grpSpPr>
          <a:xfrm>
            <a:off x="4518054" y="885665"/>
            <a:ext cx="2553446" cy="2901693"/>
            <a:chOff x="4389221" y="1118134"/>
            <a:chExt cx="2553446" cy="2901693"/>
          </a:xfrm>
        </p:grpSpPr>
        <p:sp>
          <p:nvSpPr>
            <p:cNvPr id="64" name="Rounded Rectangle 63">
              <a:extLst>
                <a:ext uri="{FF2B5EF4-FFF2-40B4-BE49-F238E27FC236}">
                  <a16:creationId xmlns:a16="http://schemas.microsoft.com/office/drawing/2014/main" id="{2A1BFFA8-9554-02E5-335B-5443EB1996A8}"/>
                </a:ext>
              </a:extLst>
            </p:cNvPr>
            <p:cNvSpPr/>
            <p:nvPr/>
          </p:nvSpPr>
          <p:spPr>
            <a:xfrm>
              <a:off x="4389221" y="1118134"/>
              <a:ext cx="2553446" cy="2789678"/>
            </a:xfrm>
            <a:prstGeom prst="roundRect">
              <a:avLst/>
            </a:prstGeom>
            <a:solidFill>
              <a:schemeClr val="bg1"/>
            </a:solidFill>
            <a:ln w="28575">
              <a:solidFill>
                <a:srgbClr val="005E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TextBox 66">
              <a:extLst>
                <a:ext uri="{FF2B5EF4-FFF2-40B4-BE49-F238E27FC236}">
                  <a16:creationId xmlns:a16="http://schemas.microsoft.com/office/drawing/2014/main" id="{205CF055-4774-989F-1ACD-26DCBAE9D351}"/>
                </a:ext>
              </a:extLst>
            </p:cNvPr>
            <p:cNvSpPr txBox="1"/>
            <p:nvPr/>
          </p:nvSpPr>
          <p:spPr>
            <a:xfrm>
              <a:off x="4454597" y="1342171"/>
              <a:ext cx="2436319" cy="2677656"/>
            </a:xfrm>
            <a:prstGeom prst="rect">
              <a:avLst/>
            </a:prstGeom>
            <a:noFill/>
          </p:spPr>
          <p:txBody>
            <a:bodyPr wrap="square" rtlCol="0">
              <a:spAutoFit/>
            </a:bodyPr>
            <a:lstStyle/>
            <a:p>
              <a:pPr lvl="0" algn="ctr" defTabSz="914400">
                <a:defRPr/>
              </a:pPr>
              <a:r>
                <a:rPr lang="en-GB" sz="1400" dirty="0">
                  <a:solidFill>
                    <a:prstClr val="black"/>
                  </a:solidFill>
                  <a:latin typeface="Arial" panose="020B0604020202020204" pitchFamily="34" charset="0"/>
                  <a:cs typeface="Arial" panose="020B0604020202020204" pitchFamily="34" charset="0"/>
                </a:rPr>
                <a:t>The RA will schedule </a:t>
              </a:r>
              <a:r>
                <a:rPr lang="en-GB" sz="1400" b="1" dirty="0">
                  <a:solidFill>
                    <a:prstClr val="black"/>
                  </a:solidFill>
                  <a:latin typeface="Arial" panose="020B0604020202020204" pitchFamily="34" charset="0"/>
                  <a:cs typeface="Arial" panose="020B0604020202020204" pitchFamily="34" charset="0"/>
                </a:rPr>
                <a:t>follow up visits</a:t>
              </a:r>
              <a:r>
                <a:rPr lang="en-GB" sz="1400" dirty="0">
                  <a:solidFill>
                    <a:prstClr val="black"/>
                  </a:solidFill>
                  <a:latin typeface="Arial" panose="020B0604020202020204" pitchFamily="34" charset="0"/>
                  <a:cs typeface="Arial" panose="020B0604020202020204" pitchFamily="34" charset="0"/>
                </a:rPr>
                <a:t> to the ward during the 12 week trial: </a:t>
              </a:r>
            </a:p>
            <a:p>
              <a:pPr lvl="0" algn="ctr" defTabSz="914400">
                <a:defRPr/>
              </a:pPr>
              <a:r>
                <a:rPr lang="en-GB" sz="1400" b="1" dirty="0">
                  <a:solidFill>
                    <a:prstClr val="black"/>
                  </a:solidFill>
                  <a:latin typeface="Arial" panose="020B0604020202020204" pitchFamily="34" charset="0"/>
                  <a:cs typeface="Arial" panose="020B0604020202020204" pitchFamily="34" charset="0"/>
                </a:rPr>
                <a:t>Week 1, 2, 6:  </a:t>
              </a:r>
              <a:r>
                <a:rPr lang="en-GB" sz="1400" dirty="0">
                  <a:solidFill>
                    <a:prstClr val="black"/>
                  </a:solidFill>
                  <a:latin typeface="Arial" panose="020B0604020202020204" pitchFamily="34" charset="0"/>
                  <a:cs typeface="Arial" panose="020B0604020202020204" pitchFamily="34" charset="0"/>
                </a:rPr>
                <a:t>approx. 10 minute appointment</a:t>
              </a:r>
            </a:p>
            <a:p>
              <a:pPr lvl="0" algn="ctr" defTabSz="914400">
                <a:defRPr/>
              </a:pPr>
              <a:r>
                <a:rPr lang="en-GB" sz="1400" b="1" dirty="0">
                  <a:solidFill>
                    <a:prstClr val="black"/>
                  </a:solidFill>
                  <a:latin typeface="Arial" panose="020B0604020202020204" pitchFamily="34" charset="0"/>
                  <a:cs typeface="Arial" panose="020B0604020202020204" pitchFamily="34" charset="0"/>
                </a:rPr>
                <a:t>Week 4, 8</a:t>
              </a:r>
              <a:r>
                <a:rPr lang="en-GB" sz="1400" dirty="0">
                  <a:solidFill>
                    <a:prstClr val="black"/>
                  </a:solidFill>
                  <a:latin typeface="Arial" panose="020B0604020202020204" pitchFamily="34" charset="0"/>
                  <a:cs typeface="Arial" panose="020B0604020202020204" pitchFamily="34" charset="0"/>
                </a:rPr>
                <a:t>: approx. 20 to 30 minute appointment</a:t>
              </a:r>
            </a:p>
            <a:p>
              <a:pPr lvl="0" algn="ctr" defTabSz="914400">
                <a:defRPr/>
              </a:pPr>
              <a:r>
                <a:rPr lang="en-GB" sz="1400" b="1" dirty="0">
                  <a:solidFill>
                    <a:prstClr val="black"/>
                  </a:solidFill>
                  <a:latin typeface="Arial" panose="020B0604020202020204" pitchFamily="34" charset="0"/>
                  <a:cs typeface="Arial" panose="020B0604020202020204" pitchFamily="34" charset="0"/>
                </a:rPr>
                <a:t>Week 12: </a:t>
              </a:r>
              <a:r>
                <a:rPr lang="en-GB" sz="1400" dirty="0">
                  <a:solidFill>
                    <a:prstClr val="black"/>
                  </a:solidFill>
                  <a:latin typeface="Arial" panose="020B0604020202020204" pitchFamily="34" charset="0"/>
                  <a:cs typeface="Arial" panose="020B0604020202020204" pitchFamily="34" charset="0"/>
                </a:rPr>
                <a:t>approximately two hour appointment (can be split into two visits to reduce burden)</a:t>
              </a:r>
            </a:p>
            <a:p>
              <a:pPr algn="ctr"/>
              <a:endParaRPr lang="en-GB" sz="1400" dirty="0">
                <a:solidFill>
                  <a:srgbClr val="005EB8"/>
                </a:solidFill>
                <a:latin typeface="Arial" panose="020B0604020202020204" pitchFamily="34" charset="0"/>
                <a:cs typeface="Arial" panose="020B0604020202020204" pitchFamily="34" charset="0"/>
              </a:endParaRPr>
            </a:p>
          </p:txBody>
        </p:sp>
      </p:grpSp>
      <p:grpSp>
        <p:nvGrpSpPr>
          <p:cNvPr id="5" name="Group 4">
            <a:extLst>
              <a:ext uri="{FF2B5EF4-FFF2-40B4-BE49-F238E27FC236}">
                <a16:creationId xmlns:a16="http://schemas.microsoft.com/office/drawing/2014/main" id="{D90095A6-1B44-01DE-4B13-FB3B2A9D6589}"/>
              </a:ext>
            </a:extLst>
          </p:cNvPr>
          <p:cNvGrpSpPr/>
          <p:nvPr/>
        </p:nvGrpSpPr>
        <p:grpSpPr>
          <a:xfrm>
            <a:off x="808052" y="1757711"/>
            <a:ext cx="2305878" cy="2034328"/>
            <a:chOff x="808052" y="1757711"/>
            <a:chExt cx="2305878" cy="2034328"/>
          </a:xfrm>
        </p:grpSpPr>
        <p:sp>
          <p:nvSpPr>
            <p:cNvPr id="68" name="Rounded Rectangle 67">
              <a:extLst>
                <a:ext uri="{FF2B5EF4-FFF2-40B4-BE49-F238E27FC236}">
                  <a16:creationId xmlns:a16="http://schemas.microsoft.com/office/drawing/2014/main" id="{1287EB29-3474-66B7-A228-399A8D063AF7}"/>
                </a:ext>
              </a:extLst>
            </p:cNvPr>
            <p:cNvSpPr/>
            <p:nvPr/>
          </p:nvSpPr>
          <p:spPr>
            <a:xfrm>
              <a:off x="808052" y="1757711"/>
              <a:ext cx="2305878" cy="2034328"/>
            </a:xfrm>
            <a:prstGeom prst="roundRect">
              <a:avLst/>
            </a:prstGeom>
            <a:solidFill>
              <a:schemeClr val="bg1"/>
            </a:solidFill>
            <a:ln w="28575">
              <a:solidFill>
                <a:srgbClr val="AB27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TextBox 70">
              <a:extLst>
                <a:ext uri="{FF2B5EF4-FFF2-40B4-BE49-F238E27FC236}">
                  <a16:creationId xmlns:a16="http://schemas.microsoft.com/office/drawing/2014/main" id="{14E5531A-FCAA-D354-BD51-BBAE6AFA45CB}"/>
                </a:ext>
              </a:extLst>
            </p:cNvPr>
            <p:cNvSpPr txBox="1"/>
            <p:nvPr/>
          </p:nvSpPr>
          <p:spPr>
            <a:xfrm>
              <a:off x="876801" y="1894209"/>
              <a:ext cx="2168380" cy="1815882"/>
            </a:xfrm>
            <a:prstGeom prst="rect">
              <a:avLst/>
            </a:prstGeom>
            <a:noFill/>
          </p:spPr>
          <p:txBody>
            <a:bodyPr wrap="square" rtlCol="0">
              <a:spAutoFit/>
            </a:bodyPr>
            <a:lstStyle/>
            <a:p>
              <a:pPr algn="ctr"/>
              <a:r>
                <a:rPr lang="en-GB" sz="1400" dirty="0">
                  <a:solidFill>
                    <a:prstClr val="black"/>
                  </a:solidFill>
                  <a:latin typeface="Arial" panose="020B0604020202020204" pitchFamily="34" charset="0"/>
                  <a:cs typeface="Arial" panose="020B0604020202020204" pitchFamily="34" charset="0"/>
                </a:rPr>
                <a:t>After the washout or if a washout is not required, the RA will visit the ward to complete the </a:t>
              </a:r>
              <a:r>
                <a:rPr lang="en-GB" sz="1400" b="1" dirty="0">
                  <a:solidFill>
                    <a:prstClr val="black"/>
                  </a:solidFill>
                  <a:latin typeface="Arial" panose="020B0604020202020204" pitchFamily="34" charset="0"/>
                  <a:cs typeface="Arial" panose="020B0604020202020204" pitchFamily="34" charset="0"/>
                </a:rPr>
                <a:t>baseline assessment</a:t>
              </a:r>
              <a:r>
                <a:rPr lang="en-GB" sz="1400" dirty="0">
                  <a:solidFill>
                    <a:prstClr val="black"/>
                  </a:solidFill>
                  <a:latin typeface="Arial" panose="020B0604020202020204" pitchFamily="34" charset="0"/>
                  <a:cs typeface="Arial" panose="020B0604020202020204" pitchFamily="34" charset="0"/>
                </a:rPr>
                <a:t> (approximately two hours and can be split into two visits to reduce burden).</a:t>
              </a:r>
              <a:endParaRPr lang="en-GB" sz="1400" dirty="0">
                <a:solidFill>
                  <a:srgbClr val="AB277F"/>
                </a:solidFill>
                <a:latin typeface="Arial" panose="020B0604020202020204" pitchFamily="34" charset="0"/>
                <a:cs typeface="Arial" panose="020B0604020202020204" pitchFamily="34" charset="0"/>
              </a:endParaRPr>
            </a:p>
          </p:txBody>
        </p:sp>
      </p:grpSp>
      <p:sp>
        <p:nvSpPr>
          <p:cNvPr id="78" name="TextBox 77">
            <a:extLst>
              <a:ext uri="{FF2B5EF4-FFF2-40B4-BE49-F238E27FC236}">
                <a16:creationId xmlns:a16="http://schemas.microsoft.com/office/drawing/2014/main" id="{96D18580-D4DF-9263-B67D-1110DC4189A9}"/>
              </a:ext>
            </a:extLst>
          </p:cNvPr>
          <p:cNvSpPr txBox="1"/>
          <p:nvPr/>
        </p:nvSpPr>
        <p:spPr>
          <a:xfrm>
            <a:off x="7172649" y="881391"/>
            <a:ext cx="914400" cy="523220"/>
          </a:xfrm>
          <a:prstGeom prst="rect">
            <a:avLst/>
          </a:prstGeom>
          <a:noFill/>
        </p:spPr>
        <p:txBody>
          <a:bodyPr wrap="square" rtlCol="0">
            <a:spAutoFit/>
          </a:bodyPr>
          <a:lstStyle/>
          <a:p>
            <a:pPr algn="ctr"/>
            <a:r>
              <a:rPr lang="en-GB" sz="1400" b="1" dirty="0">
                <a:solidFill>
                  <a:schemeClr val="bg1"/>
                </a:solidFill>
                <a:latin typeface="Arial" panose="020B0604020202020204" pitchFamily="34" charset="0"/>
                <a:cs typeface="Arial" panose="020B0604020202020204" pitchFamily="34" charset="0"/>
              </a:rPr>
              <a:t>Sept to Nov </a:t>
            </a:r>
          </a:p>
        </p:txBody>
      </p:sp>
      <p:grpSp>
        <p:nvGrpSpPr>
          <p:cNvPr id="8" name="Group 7">
            <a:extLst>
              <a:ext uri="{FF2B5EF4-FFF2-40B4-BE49-F238E27FC236}">
                <a16:creationId xmlns:a16="http://schemas.microsoft.com/office/drawing/2014/main" id="{8263B3B8-497C-3F56-EFF3-6768F9CFCD97}"/>
              </a:ext>
            </a:extLst>
          </p:cNvPr>
          <p:cNvGrpSpPr/>
          <p:nvPr/>
        </p:nvGrpSpPr>
        <p:grpSpPr>
          <a:xfrm>
            <a:off x="5974360" y="4239846"/>
            <a:ext cx="2775946" cy="2310512"/>
            <a:chOff x="5974360" y="4239846"/>
            <a:chExt cx="2775946" cy="2310512"/>
          </a:xfrm>
        </p:grpSpPr>
        <p:sp>
          <p:nvSpPr>
            <p:cNvPr id="76" name="Rounded Rectangle 75">
              <a:extLst>
                <a:ext uri="{FF2B5EF4-FFF2-40B4-BE49-F238E27FC236}">
                  <a16:creationId xmlns:a16="http://schemas.microsoft.com/office/drawing/2014/main" id="{F5E583FB-B6BB-DE5D-DF09-BC4069C40E1C}"/>
                </a:ext>
              </a:extLst>
            </p:cNvPr>
            <p:cNvSpPr/>
            <p:nvPr/>
          </p:nvSpPr>
          <p:spPr>
            <a:xfrm>
              <a:off x="5974360" y="4239846"/>
              <a:ext cx="2775946" cy="2126811"/>
            </a:xfrm>
            <a:prstGeom prst="roundRect">
              <a:avLst/>
            </a:prstGeom>
            <a:solidFill>
              <a:schemeClr val="bg1"/>
            </a:solidFill>
            <a:ln w="28575">
              <a:solidFill>
                <a:srgbClr val="3E2C8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TextBox 78">
              <a:extLst>
                <a:ext uri="{FF2B5EF4-FFF2-40B4-BE49-F238E27FC236}">
                  <a16:creationId xmlns:a16="http://schemas.microsoft.com/office/drawing/2014/main" id="{7885FD59-A8F0-5ED2-42E5-456647E0F0CD}"/>
                </a:ext>
              </a:extLst>
            </p:cNvPr>
            <p:cNvSpPr txBox="1"/>
            <p:nvPr/>
          </p:nvSpPr>
          <p:spPr>
            <a:xfrm>
              <a:off x="6173078" y="4303589"/>
              <a:ext cx="2436319" cy="2246769"/>
            </a:xfrm>
            <a:prstGeom prst="rect">
              <a:avLst/>
            </a:prstGeom>
            <a:noFill/>
          </p:spPr>
          <p:txBody>
            <a:bodyPr wrap="square" rtlCol="0">
              <a:spAutoFit/>
            </a:bodyPr>
            <a:lstStyle/>
            <a:p>
              <a:pPr algn="ctr"/>
              <a:r>
                <a:rPr lang="en-GB" sz="1400" dirty="0">
                  <a:solidFill>
                    <a:prstClr val="black"/>
                  </a:solidFill>
                  <a:latin typeface="Arial" panose="020B0604020202020204" pitchFamily="34" charset="0"/>
                  <a:cs typeface="Arial" panose="020B0604020202020204" pitchFamily="34" charset="0"/>
                </a:rPr>
                <a:t>During follow up visits, participants will complete measures assessing drooling, side effects, symptoms of schizophrenia and a cognitive assessment. </a:t>
              </a:r>
              <a:r>
                <a:rPr lang="en-GB" sz="1400" b="1" dirty="0">
                  <a:solidFill>
                    <a:prstClr val="black"/>
                  </a:solidFill>
                  <a:latin typeface="Arial" panose="020B0604020202020204" pitchFamily="34" charset="0"/>
                  <a:cs typeface="Arial" panose="020B0604020202020204" pitchFamily="34" charset="0"/>
                </a:rPr>
                <a:t>Only the baseline and week 12 follow up include the full set of measures</a:t>
              </a:r>
              <a:r>
                <a:rPr lang="en-GB" sz="1400" dirty="0">
                  <a:solidFill>
                    <a:prstClr val="black"/>
                  </a:solidFill>
                  <a:latin typeface="Arial" panose="020B0604020202020204" pitchFamily="34" charset="0"/>
                  <a:cs typeface="Arial" panose="020B0604020202020204" pitchFamily="34" charset="0"/>
                </a:rPr>
                <a:t>.</a:t>
              </a:r>
            </a:p>
            <a:p>
              <a:pPr algn="ctr"/>
              <a:endParaRPr lang="en-GB" sz="1400" dirty="0">
                <a:solidFill>
                  <a:srgbClr val="3E2C83"/>
                </a:solidFill>
                <a:latin typeface="Arial" panose="020B0604020202020204" pitchFamily="34" charset="0"/>
                <a:cs typeface="Arial" panose="020B0604020202020204" pitchFamily="34" charset="0"/>
              </a:endParaRPr>
            </a:p>
          </p:txBody>
        </p:sp>
      </p:grpSp>
      <p:grpSp>
        <p:nvGrpSpPr>
          <p:cNvPr id="9" name="Group 8">
            <a:extLst>
              <a:ext uri="{FF2B5EF4-FFF2-40B4-BE49-F238E27FC236}">
                <a16:creationId xmlns:a16="http://schemas.microsoft.com/office/drawing/2014/main" id="{CB09DBB8-0EEC-2858-72D2-C6578232A0C2}"/>
              </a:ext>
            </a:extLst>
          </p:cNvPr>
          <p:cNvGrpSpPr/>
          <p:nvPr/>
        </p:nvGrpSpPr>
        <p:grpSpPr>
          <a:xfrm>
            <a:off x="8582381" y="1818437"/>
            <a:ext cx="2775946" cy="2311399"/>
            <a:chOff x="8539253" y="1992189"/>
            <a:chExt cx="2775946" cy="3226272"/>
          </a:xfrm>
        </p:grpSpPr>
        <p:sp>
          <p:nvSpPr>
            <p:cNvPr id="80" name="Rounded Rectangle 79">
              <a:extLst>
                <a:ext uri="{FF2B5EF4-FFF2-40B4-BE49-F238E27FC236}">
                  <a16:creationId xmlns:a16="http://schemas.microsoft.com/office/drawing/2014/main" id="{FC853263-F913-FABB-CCF4-A1ABDEE9DE76}"/>
                </a:ext>
              </a:extLst>
            </p:cNvPr>
            <p:cNvSpPr/>
            <p:nvPr/>
          </p:nvSpPr>
          <p:spPr>
            <a:xfrm>
              <a:off x="8539253" y="1992189"/>
              <a:ext cx="2775946" cy="3226272"/>
            </a:xfrm>
            <a:prstGeom prst="roundRect">
              <a:avLst/>
            </a:prstGeom>
            <a:solidFill>
              <a:schemeClr val="bg1"/>
            </a:solidFill>
            <a:ln w="28575">
              <a:solidFill>
                <a:srgbClr val="00A99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TextBox 82">
              <a:extLst>
                <a:ext uri="{FF2B5EF4-FFF2-40B4-BE49-F238E27FC236}">
                  <a16:creationId xmlns:a16="http://schemas.microsoft.com/office/drawing/2014/main" id="{73FDD95C-FC61-FE12-6109-B681A07355B2}"/>
                </a:ext>
              </a:extLst>
            </p:cNvPr>
            <p:cNvSpPr txBox="1"/>
            <p:nvPr/>
          </p:nvSpPr>
          <p:spPr>
            <a:xfrm>
              <a:off x="8539253" y="2182928"/>
              <a:ext cx="2775946" cy="2835342"/>
            </a:xfrm>
            <a:prstGeom prst="rect">
              <a:avLst/>
            </a:prstGeom>
            <a:noFill/>
          </p:spPr>
          <p:txBody>
            <a:bodyPr wrap="square" rtlCol="0">
              <a:spAutoFit/>
            </a:bodyPr>
            <a:lstStyle/>
            <a:p>
              <a:pPr algn="ctr"/>
              <a:r>
                <a:rPr lang="en-GB" sz="1400" dirty="0">
                  <a:solidFill>
                    <a:prstClr val="black"/>
                  </a:solidFill>
                  <a:latin typeface="Arial" panose="020B0604020202020204" pitchFamily="34" charset="0"/>
                  <a:cs typeface="Arial" panose="020B0604020202020204" pitchFamily="34" charset="0"/>
                </a:rPr>
                <a:t>At the week 12 follow up, the participant is </a:t>
              </a:r>
              <a:r>
                <a:rPr lang="en-GB" sz="1400" b="1" dirty="0">
                  <a:solidFill>
                    <a:prstClr val="black"/>
                  </a:solidFill>
                  <a:latin typeface="Arial" panose="020B0604020202020204" pitchFamily="34" charset="0"/>
                  <a:cs typeface="Arial" panose="020B0604020202020204" pitchFamily="34" charset="0"/>
                </a:rPr>
                <a:t>unblinded</a:t>
              </a:r>
              <a:r>
                <a:rPr lang="en-GB" sz="1400" dirty="0">
                  <a:solidFill>
                    <a:prstClr val="black"/>
                  </a:solidFill>
                  <a:latin typeface="Arial" panose="020B0604020202020204" pitchFamily="34" charset="0"/>
                  <a:cs typeface="Arial" panose="020B0604020202020204" pitchFamily="34" charset="0"/>
                </a:rPr>
                <a:t> and compensated </a:t>
              </a:r>
              <a:r>
                <a:rPr lang="en-GB" sz="1400" b="1" dirty="0">
                  <a:solidFill>
                    <a:prstClr val="black"/>
                  </a:solidFill>
                  <a:latin typeface="Arial" panose="020B0604020202020204" pitchFamily="34" charset="0"/>
                  <a:cs typeface="Arial" panose="020B0604020202020204" pitchFamily="34" charset="0"/>
                </a:rPr>
                <a:t>£25 in vouchers</a:t>
              </a:r>
              <a:r>
                <a:rPr lang="en-GB" sz="1400" dirty="0">
                  <a:solidFill>
                    <a:prstClr val="black"/>
                  </a:solidFill>
                  <a:latin typeface="Arial" panose="020B0604020202020204" pitchFamily="34" charset="0"/>
                  <a:cs typeface="Arial" panose="020B0604020202020204" pitchFamily="34" charset="0"/>
                </a:rPr>
                <a:t>. Alternative arrangements will be made for in-patients where vouchers are not permitted. Participants will return to routine care and ongoing treatment will be a local decision.</a:t>
              </a:r>
              <a:endParaRPr lang="en-GB" sz="1400" dirty="0">
                <a:solidFill>
                  <a:srgbClr val="00A99F"/>
                </a:solidFill>
                <a:latin typeface="Arial" panose="020B0604020202020204" pitchFamily="34" charset="0"/>
                <a:cs typeface="Arial" panose="020B0604020202020204" pitchFamily="34" charset="0"/>
              </a:endParaRPr>
            </a:p>
          </p:txBody>
        </p:sp>
      </p:grpSp>
      <p:pic>
        <p:nvPicPr>
          <p:cNvPr id="84" name="Picture 83" descr="A person and person wearing scrubs&#10;&#10;Description automatically generated">
            <a:extLst>
              <a:ext uri="{FF2B5EF4-FFF2-40B4-BE49-F238E27FC236}">
                <a16:creationId xmlns:a16="http://schemas.microsoft.com/office/drawing/2014/main" id="{59B5F2B0-B66C-BEEE-19BD-76B8D86F20EB}"/>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0408789" y="4472185"/>
            <a:ext cx="1899077" cy="2385815"/>
          </a:xfrm>
          <a:prstGeom prst="rect">
            <a:avLst/>
          </a:prstGeom>
        </p:spPr>
      </p:pic>
      <p:pic>
        <p:nvPicPr>
          <p:cNvPr id="2" name="Picture 1" descr="A cartoon of a person walking up the stairs&#10;&#10;Description automatically generated">
            <a:extLst>
              <a:ext uri="{FF2B5EF4-FFF2-40B4-BE49-F238E27FC236}">
                <a16:creationId xmlns:a16="http://schemas.microsoft.com/office/drawing/2014/main" id="{A8855B4D-29C6-6229-4F83-270363E84BEA}"/>
              </a:ext>
            </a:extLst>
          </p:cNvPr>
          <p:cNvPicPr>
            <a:picLocks noChangeAspect="1"/>
          </p:cNvPicPr>
          <p:nvPr/>
        </p:nvPicPr>
        <p:blipFill>
          <a:blip r:embed="rId7"/>
          <a:srcRect l="24912" r="33460"/>
          <a:stretch>
            <a:fillRect/>
          </a:stretch>
        </p:blipFill>
        <p:spPr>
          <a:xfrm>
            <a:off x="-254189" y="2528698"/>
            <a:ext cx="1989437" cy="4778469"/>
          </a:xfrm>
          <a:prstGeom prst="rect">
            <a:avLst/>
          </a:prstGeom>
        </p:spPr>
      </p:pic>
      <p:grpSp>
        <p:nvGrpSpPr>
          <p:cNvPr id="6" name="Group 5">
            <a:extLst>
              <a:ext uri="{FF2B5EF4-FFF2-40B4-BE49-F238E27FC236}">
                <a16:creationId xmlns:a16="http://schemas.microsoft.com/office/drawing/2014/main" id="{A1A878D0-D7AE-2DE2-D657-BC1EF55F976B}"/>
              </a:ext>
            </a:extLst>
          </p:cNvPr>
          <p:cNvGrpSpPr/>
          <p:nvPr/>
        </p:nvGrpSpPr>
        <p:grpSpPr>
          <a:xfrm>
            <a:off x="3045181" y="4071852"/>
            <a:ext cx="2346375" cy="2597282"/>
            <a:chOff x="2445680" y="4149086"/>
            <a:chExt cx="2346375" cy="2597282"/>
          </a:xfrm>
        </p:grpSpPr>
        <p:sp>
          <p:nvSpPr>
            <p:cNvPr id="72" name="Rounded Rectangle 71">
              <a:extLst>
                <a:ext uri="{FF2B5EF4-FFF2-40B4-BE49-F238E27FC236}">
                  <a16:creationId xmlns:a16="http://schemas.microsoft.com/office/drawing/2014/main" id="{05BACD9C-4785-3089-091B-22F63811D1EE}"/>
                </a:ext>
              </a:extLst>
            </p:cNvPr>
            <p:cNvSpPr/>
            <p:nvPr/>
          </p:nvSpPr>
          <p:spPr>
            <a:xfrm>
              <a:off x="2470818" y="4149086"/>
              <a:ext cx="2305878" cy="2597282"/>
            </a:xfrm>
            <a:prstGeom prst="roundRect">
              <a:avLst/>
            </a:prstGeom>
            <a:solidFill>
              <a:schemeClr val="bg1"/>
            </a:solidFill>
            <a:ln w="28575">
              <a:solidFill>
                <a:srgbClr val="00B0D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TextBox 74">
              <a:extLst>
                <a:ext uri="{FF2B5EF4-FFF2-40B4-BE49-F238E27FC236}">
                  <a16:creationId xmlns:a16="http://schemas.microsoft.com/office/drawing/2014/main" id="{CD5CCEAC-A7CD-FF9E-F9CD-37670B6CE679}"/>
                </a:ext>
              </a:extLst>
            </p:cNvPr>
            <p:cNvSpPr txBox="1"/>
            <p:nvPr/>
          </p:nvSpPr>
          <p:spPr>
            <a:xfrm>
              <a:off x="2445680" y="4259096"/>
              <a:ext cx="2346375" cy="2462213"/>
            </a:xfrm>
            <a:prstGeom prst="rect">
              <a:avLst/>
            </a:prstGeom>
            <a:noFill/>
          </p:spPr>
          <p:txBody>
            <a:bodyPr wrap="square" rtlCol="0">
              <a:spAutoFit/>
            </a:bodyPr>
            <a:lstStyle/>
            <a:p>
              <a:pPr algn="ctr"/>
              <a:r>
                <a:rPr lang="en-GB" sz="1400" dirty="0">
                  <a:solidFill>
                    <a:prstClr val="black"/>
                  </a:solidFill>
                  <a:latin typeface="Arial" panose="020B0604020202020204" pitchFamily="34" charset="0"/>
                  <a:cs typeface="Arial" panose="020B0604020202020204" pitchFamily="34" charset="0"/>
                </a:rPr>
                <a:t>The participant will then be </a:t>
              </a:r>
              <a:r>
                <a:rPr lang="en-GB" sz="1400" b="1" dirty="0">
                  <a:solidFill>
                    <a:prstClr val="black"/>
                  </a:solidFill>
                  <a:latin typeface="Arial" panose="020B0604020202020204" pitchFamily="34" charset="0"/>
                  <a:cs typeface="Arial" panose="020B0604020202020204" pitchFamily="34" charset="0"/>
                </a:rPr>
                <a:t>randomised</a:t>
              </a:r>
              <a:r>
                <a:rPr lang="en-GB" sz="1400" dirty="0">
                  <a:solidFill>
                    <a:prstClr val="black"/>
                  </a:solidFill>
                  <a:latin typeface="Arial" panose="020B0604020202020204" pitchFamily="34" charset="0"/>
                  <a:cs typeface="Arial" panose="020B0604020202020204" pitchFamily="34" charset="0"/>
                </a:rPr>
                <a:t> and compensated</a:t>
              </a:r>
              <a:r>
                <a:rPr lang="en-GB" sz="1400" b="1" dirty="0">
                  <a:solidFill>
                    <a:prstClr val="black"/>
                  </a:solidFill>
                  <a:latin typeface="Arial" panose="020B0604020202020204" pitchFamily="34" charset="0"/>
                  <a:cs typeface="Arial" panose="020B0604020202020204" pitchFamily="34" charset="0"/>
                </a:rPr>
                <a:t> £25 in vouchers</a:t>
              </a:r>
              <a:r>
                <a:rPr lang="en-GB" sz="1400" dirty="0">
                  <a:solidFill>
                    <a:prstClr val="black"/>
                  </a:solidFill>
                  <a:latin typeface="Arial" panose="020B0604020202020204" pitchFamily="34" charset="0"/>
                  <a:cs typeface="Arial" panose="020B0604020202020204" pitchFamily="34" charset="0"/>
                </a:rPr>
                <a:t>. Alternative arrangements will be made for in-patients where vouchers are not permitted. </a:t>
              </a:r>
              <a:r>
                <a:rPr lang="en-GB" sz="1400" b="1" dirty="0">
                  <a:solidFill>
                    <a:prstClr val="black"/>
                  </a:solidFill>
                  <a:latin typeface="Arial" panose="020B0604020202020204" pitchFamily="34" charset="0"/>
                  <a:cs typeface="Arial" panose="020B0604020202020204" pitchFamily="34" charset="0"/>
                </a:rPr>
                <a:t>Trial medication will be delivered to the ward </a:t>
              </a:r>
              <a:r>
                <a:rPr lang="en-GB" sz="1400" dirty="0">
                  <a:solidFill>
                    <a:prstClr val="black"/>
                  </a:solidFill>
                  <a:latin typeface="Arial" panose="020B0604020202020204" pitchFamily="34" charset="0"/>
                  <a:cs typeface="Arial" panose="020B0604020202020204" pitchFamily="34" charset="0"/>
                </a:rPr>
                <a:t>for the participant to begin treatment.</a:t>
              </a:r>
              <a:endParaRPr lang="en-GB" sz="1400" dirty="0">
                <a:solidFill>
                  <a:srgbClr val="00B0D7"/>
                </a:solidFill>
                <a:latin typeface="Arial" panose="020B0604020202020204" pitchFamily="34" charset="0"/>
                <a:cs typeface="Arial" panose="020B0604020202020204" pitchFamily="34" charset="0"/>
              </a:endParaRPr>
            </a:p>
          </p:txBody>
        </p:sp>
      </p:grpSp>
      <p:sp>
        <p:nvSpPr>
          <p:cNvPr id="4" name="Rectangle 1">
            <a:extLst>
              <a:ext uri="{FF2B5EF4-FFF2-40B4-BE49-F238E27FC236}">
                <a16:creationId xmlns:a16="http://schemas.microsoft.com/office/drawing/2014/main" id="{4E2A301C-469E-AECA-F116-1A2156F290FB}"/>
              </a:ext>
            </a:extLst>
          </p:cNvPr>
          <p:cNvSpPr txBox="1">
            <a:spLocks noChangeArrowheads="1"/>
          </p:cNvSpPr>
          <p:nvPr/>
        </p:nvSpPr>
        <p:spPr>
          <a:xfrm>
            <a:off x="1820075" y="213925"/>
            <a:ext cx="8551851" cy="755547"/>
          </a:xfrm>
          <a:prstGeom prst="rect">
            <a:avLst/>
          </a:prstGeom>
          <a:noFill/>
        </p:spPr>
        <p:txBody>
          <a:bodyPr vert="horz" lIns="91440" tIns="45720" rIns="91440" bIns="45720" rtlCol="0" anchor="t">
            <a:normAutofit/>
          </a:bodyPr>
          <a:lstStyle>
            <a:lvl1pPr algn="ctr" defTabSz="562722" rtl="0" eaLnBrk="1" latinLnBrk="0" hangingPunct="1">
              <a:spcBef>
                <a:spcPct val="0"/>
              </a:spcBef>
              <a:buNone/>
              <a:defRPr sz="5416" kern="1200">
                <a:solidFill>
                  <a:schemeClr val="tx1"/>
                </a:solidFill>
                <a:latin typeface="+mj-lt"/>
                <a:ea typeface="+mj-ea"/>
                <a:cs typeface="+mj-cs"/>
              </a:defRPr>
            </a:lvl1pPr>
          </a:lstStyle>
          <a:p>
            <a:pPr defTabSz="529640">
              <a:defRPr/>
            </a:pPr>
            <a:r>
              <a:rPr lang="en-US" sz="3600" b="1" dirty="0">
                <a:solidFill>
                  <a:srgbClr val="005EB8"/>
                </a:solidFill>
                <a:latin typeface="Arial"/>
                <a:cs typeface="Arial"/>
              </a:rPr>
              <a:t>Study visits</a:t>
            </a:r>
          </a:p>
        </p:txBody>
      </p:sp>
      <p:pic>
        <p:nvPicPr>
          <p:cNvPr id="12" name="Picture 11" descr="A logo with purple and pink circles&#10;&#10;Description automatically generated">
            <a:extLst>
              <a:ext uri="{FF2B5EF4-FFF2-40B4-BE49-F238E27FC236}">
                <a16:creationId xmlns:a16="http://schemas.microsoft.com/office/drawing/2014/main" id="{10B70773-51E8-B18D-0BFD-0B62F45B94A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499176" cy="1219537"/>
          </a:xfrm>
          <a:prstGeom prst="rect">
            <a:avLst/>
          </a:prstGeom>
        </p:spPr>
      </p:pic>
      <p:sp>
        <p:nvSpPr>
          <p:cNvPr id="3" name="Footer Placeholder 2">
            <a:extLst>
              <a:ext uri="{FF2B5EF4-FFF2-40B4-BE49-F238E27FC236}">
                <a16:creationId xmlns:a16="http://schemas.microsoft.com/office/drawing/2014/main" id="{C3AA09B2-F3BB-69AD-48C8-2E4D2FC1D2B2}"/>
              </a:ext>
            </a:extLst>
          </p:cNvPr>
          <p:cNvSpPr>
            <a:spLocks noGrp="1"/>
          </p:cNvSpPr>
          <p:nvPr>
            <p:ph type="ftr" sz="quarter" idx="11"/>
          </p:nvPr>
        </p:nvSpPr>
        <p:spPr/>
        <p:txBody>
          <a:bodyPr/>
          <a:lstStyle/>
          <a:p>
            <a:r>
              <a:rPr lang="en-US"/>
              <a:t>V1.0 19/02/2026</a:t>
            </a:r>
          </a:p>
        </p:txBody>
      </p:sp>
      <p:pic>
        <p:nvPicPr>
          <p:cNvPr id="18" name="Audio 17">
            <a:extLst>
              <a:ext uri="{FF2B5EF4-FFF2-40B4-BE49-F238E27FC236}">
                <a16:creationId xmlns:a16="http://schemas.microsoft.com/office/drawing/2014/main" id="{6AC0FA0E-55A0-E5A8-8A38-CA82D7B9192B}"/>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3464623165"/>
      </p:ext>
    </p:extLst>
  </p:cSld>
  <p:clrMapOvr>
    <a:masterClrMapping/>
  </p:clrMapOvr>
  <mc:AlternateContent xmlns:mc="http://schemas.openxmlformats.org/markup-compatibility/2006">
    <mc:Choice xmlns:p14="http://schemas.microsoft.com/office/powerpoint/2010/main" Requires="p14">
      <p:transition spd="slow" p14:dur="2000" advTm="232682"/>
    </mc:Choice>
    <mc:Fallback>
      <p:transition spd="slow" advTm="2326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8EE179-5413-553D-0374-891D2173AB52}"/>
            </a:ext>
          </a:extLst>
        </p:cNvPr>
        <p:cNvGrpSpPr/>
        <p:nvPr/>
      </p:nvGrpSpPr>
      <p:grpSpPr>
        <a:xfrm>
          <a:off x="0" y="0"/>
          <a:ext cx="0" cy="0"/>
          <a:chOff x="0" y="0"/>
          <a:chExt cx="0" cy="0"/>
        </a:xfrm>
      </p:grpSpPr>
      <p:sp>
        <p:nvSpPr>
          <p:cNvPr id="7" name="Rectangle 1">
            <a:extLst>
              <a:ext uri="{FF2B5EF4-FFF2-40B4-BE49-F238E27FC236}">
                <a16:creationId xmlns:a16="http://schemas.microsoft.com/office/drawing/2014/main" id="{23A8646C-0607-1ADE-BE79-1B9681C3E927}"/>
              </a:ext>
            </a:extLst>
          </p:cNvPr>
          <p:cNvSpPr txBox="1">
            <a:spLocks noChangeArrowheads="1"/>
          </p:cNvSpPr>
          <p:nvPr/>
        </p:nvSpPr>
        <p:spPr>
          <a:xfrm>
            <a:off x="2856379" y="492845"/>
            <a:ext cx="6479242" cy="683136"/>
          </a:xfrm>
          <a:prstGeom prst="rect">
            <a:avLst/>
          </a:prstGeom>
          <a:noFill/>
        </p:spPr>
        <p:txBody>
          <a:bodyPr vert="horz" lIns="112542" tIns="56271" rIns="112542" bIns="56271" rtlCol="0" anchor="t">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defTabSz="529640">
              <a:defRPr/>
            </a:pPr>
            <a:r>
              <a:rPr lang="en-US" sz="3600" b="1" dirty="0">
                <a:solidFill>
                  <a:srgbClr val="005EB8"/>
                </a:solidFill>
                <a:latin typeface="Arial"/>
                <a:cs typeface="Arial"/>
              </a:rPr>
              <a:t>Good clinical practice</a:t>
            </a:r>
          </a:p>
        </p:txBody>
      </p:sp>
      <p:sp>
        <p:nvSpPr>
          <p:cNvPr id="6" name="Content Placeholder 2">
            <a:extLst>
              <a:ext uri="{FF2B5EF4-FFF2-40B4-BE49-F238E27FC236}">
                <a16:creationId xmlns:a16="http://schemas.microsoft.com/office/drawing/2014/main" id="{AD6983A2-65F2-C10B-7346-90D8D1DC95AB}"/>
              </a:ext>
            </a:extLst>
          </p:cNvPr>
          <p:cNvSpPr>
            <a:spLocks noGrp="1"/>
          </p:cNvSpPr>
          <p:nvPr>
            <p:ph idx="1"/>
          </p:nvPr>
        </p:nvSpPr>
        <p:spPr>
          <a:xfrm>
            <a:off x="513843" y="1711527"/>
            <a:ext cx="10515600" cy="4351338"/>
          </a:xfrm>
        </p:spPr>
        <p:txBody>
          <a:bodyPr>
            <a:normAutofit fontScale="77500" lnSpcReduction="20000"/>
          </a:bodyPr>
          <a:lstStyle/>
          <a:p>
            <a:pPr marL="0" indent="0">
              <a:buNone/>
            </a:pPr>
            <a:r>
              <a:rPr lang="en-GB" sz="3400" b="1" dirty="0">
                <a:latin typeface="Arial" panose="020B0604020202020204" pitchFamily="34" charset="0"/>
                <a:cs typeface="Arial" panose="020B0604020202020204" pitchFamily="34" charset="0"/>
              </a:rPr>
              <a:t>GCP = “Internationally recognised ethical and scientific quality requirements which must be observed for designing, conducting, recording and reporting clinical trials that involve the participation of human subjects”</a:t>
            </a:r>
          </a:p>
          <a:p>
            <a:pPr marL="0" indent="0">
              <a:buNone/>
            </a:pPr>
            <a:endParaRPr lang="en-GB" sz="3400" dirty="0">
              <a:latin typeface="Arial" panose="020B0604020202020204" pitchFamily="34" charset="0"/>
              <a:cs typeface="Arial" panose="020B0604020202020204" pitchFamily="34" charset="0"/>
            </a:endParaRPr>
          </a:p>
          <a:p>
            <a:pPr marL="285750" indent="-285750">
              <a:lnSpc>
                <a:spcPct val="110000"/>
              </a:lnSpc>
            </a:pPr>
            <a:r>
              <a:rPr lang="en-GB" sz="3400" dirty="0">
                <a:latin typeface="Arial" panose="020B0604020202020204" pitchFamily="34" charset="0"/>
                <a:cs typeface="Arial" panose="020B0604020202020204" pitchFamily="34" charset="0"/>
              </a:rPr>
              <a:t>GCP ensures that participants are protected and trial results are credible</a:t>
            </a:r>
          </a:p>
          <a:p>
            <a:pPr marL="285750" indent="-285750">
              <a:lnSpc>
                <a:spcPct val="110000"/>
              </a:lnSpc>
            </a:pPr>
            <a:r>
              <a:rPr lang="en-GB" sz="3400" dirty="0">
                <a:latin typeface="Arial" panose="020B0604020202020204" pitchFamily="34" charset="0"/>
                <a:cs typeface="Arial" panose="020B0604020202020204" pitchFamily="34" charset="0"/>
              </a:rPr>
              <a:t>This trial </a:t>
            </a:r>
            <a:r>
              <a:rPr lang="en-GB" sz="3400" u="sng" dirty="0">
                <a:latin typeface="Arial" panose="020B0604020202020204" pitchFamily="34" charset="0"/>
                <a:cs typeface="Arial" panose="020B0604020202020204" pitchFamily="34" charset="0"/>
              </a:rPr>
              <a:t>must</a:t>
            </a:r>
            <a:r>
              <a:rPr lang="en-GB" sz="3400" dirty="0">
                <a:latin typeface="Arial" panose="020B0604020202020204" pitchFamily="34" charset="0"/>
                <a:cs typeface="Arial" panose="020B0604020202020204" pitchFamily="34" charset="0"/>
              </a:rPr>
              <a:t> be conducted in accordance with GCP and the current approved protocol</a:t>
            </a:r>
          </a:p>
          <a:p>
            <a:pPr marL="285750" indent="-285750">
              <a:lnSpc>
                <a:spcPct val="110000"/>
              </a:lnSpc>
            </a:pPr>
            <a:r>
              <a:rPr lang="en-GB" sz="3400" dirty="0">
                <a:latin typeface="Arial" panose="020B0604020202020204" pitchFamily="34" charset="0"/>
                <a:cs typeface="Arial" panose="020B0604020202020204" pitchFamily="34" charset="0"/>
              </a:rPr>
              <a:t>All members of the trial research team have undertaken GCP training.</a:t>
            </a:r>
          </a:p>
          <a:p>
            <a:endParaRPr lang="en-GB" dirty="0">
              <a:latin typeface="Arial" panose="020B0604020202020204" pitchFamily="34" charset="0"/>
              <a:cs typeface="Arial" panose="020B0604020202020204" pitchFamily="34" charset="0"/>
            </a:endParaRPr>
          </a:p>
        </p:txBody>
      </p:sp>
      <p:pic>
        <p:nvPicPr>
          <p:cNvPr id="4" name="Picture 3" descr="A logo with purple and pink circles&#10;&#10;Description automatically generated">
            <a:extLst>
              <a:ext uri="{FF2B5EF4-FFF2-40B4-BE49-F238E27FC236}">
                <a16:creationId xmlns:a16="http://schemas.microsoft.com/office/drawing/2014/main" id="{D85FA78A-5A49-39A9-F61B-4C6534CEAB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499176" cy="1219537"/>
          </a:xfrm>
          <a:prstGeom prst="rect">
            <a:avLst/>
          </a:prstGeom>
        </p:spPr>
      </p:pic>
      <p:sp>
        <p:nvSpPr>
          <p:cNvPr id="2" name="Footer Placeholder 1">
            <a:extLst>
              <a:ext uri="{FF2B5EF4-FFF2-40B4-BE49-F238E27FC236}">
                <a16:creationId xmlns:a16="http://schemas.microsoft.com/office/drawing/2014/main" id="{7BD672CA-8010-1647-FCE7-C89E11F0E33D}"/>
              </a:ext>
            </a:extLst>
          </p:cNvPr>
          <p:cNvSpPr>
            <a:spLocks noGrp="1"/>
          </p:cNvSpPr>
          <p:nvPr>
            <p:ph type="ftr" sz="quarter" idx="11"/>
          </p:nvPr>
        </p:nvSpPr>
        <p:spPr/>
        <p:txBody>
          <a:bodyPr/>
          <a:lstStyle/>
          <a:p>
            <a:r>
              <a:rPr lang="en-US"/>
              <a:t>V1.0 19/02/2026</a:t>
            </a:r>
          </a:p>
        </p:txBody>
      </p:sp>
      <p:pic>
        <p:nvPicPr>
          <p:cNvPr id="8" name="Audio 7">
            <a:extLst>
              <a:ext uri="{FF2B5EF4-FFF2-40B4-BE49-F238E27FC236}">
                <a16:creationId xmlns:a16="http://schemas.microsoft.com/office/drawing/2014/main" id="{F71F65C6-D9E1-ECB2-894D-9A2AE8F3C3F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454240059"/>
      </p:ext>
    </p:extLst>
  </p:cSld>
  <p:clrMapOvr>
    <a:masterClrMapping/>
  </p:clrMapOvr>
  <mc:AlternateContent xmlns:mc="http://schemas.openxmlformats.org/markup-compatibility/2006">
    <mc:Choice xmlns:p14="http://schemas.microsoft.com/office/powerpoint/2010/main" Requires="p14">
      <p:transition spd="slow" p14:dur="2000" advTm="86538"/>
    </mc:Choice>
    <mc:Fallback>
      <p:transition spd="slow" advTm="865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0DFCF3-8CDD-9EFE-DC56-23229A9189E5}"/>
            </a:ext>
          </a:extLst>
        </p:cNvPr>
        <p:cNvGrpSpPr/>
        <p:nvPr/>
      </p:nvGrpSpPr>
      <p:grpSpPr>
        <a:xfrm>
          <a:off x="0" y="0"/>
          <a:ext cx="0" cy="0"/>
          <a:chOff x="0" y="0"/>
          <a:chExt cx="0" cy="0"/>
        </a:xfrm>
      </p:grpSpPr>
      <p:sp>
        <p:nvSpPr>
          <p:cNvPr id="7" name="Rectangle 1">
            <a:extLst>
              <a:ext uri="{FF2B5EF4-FFF2-40B4-BE49-F238E27FC236}">
                <a16:creationId xmlns:a16="http://schemas.microsoft.com/office/drawing/2014/main" id="{D418B46A-85A3-8CCF-6E55-79A565C9A015}"/>
              </a:ext>
            </a:extLst>
          </p:cNvPr>
          <p:cNvSpPr txBox="1">
            <a:spLocks noChangeArrowheads="1"/>
          </p:cNvSpPr>
          <p:nvPr/>
        </p:nvSpPr>
        <p:spPr>
          <a:xfrm>
            <a:off x="2856379" y="395405"/>
            <a:ext cx="6479242" cy="683136"/>
          </a:xfrm>
          <a:prstGeom prst="rect">
            <a:avLst/>
          </a:prstGeom>
          <a:noFill/>
        </p:spPr>
        <p:txBody>
          <a:bodyPr vert="horz" lIns="112542" tIns="56271" rIns="112542" bIns="56271" rtlCol="0" anchor="t">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defTabSz="529640">
              <a:defRPr/>
            </a:pPr>
            <a:r>
              <a:rPr lang="en-US" sz="3600" b="1" dirty="0">
                <a:solidFill>
                  <a:srgbClr val="005EB8"/>
                </a:solidFill>
                <a:latin typeface="Arial"/>
                <a:cs typeface="Arial"/>
              </a:rPr>
              <a:t>Good clinical practice</a:t>
            </a:r>
          </a:p>
        </p:txBody>
      </p:sp>
      <p:sp>
        <p:nvSpPr>
          <p:cNvPr id="6" name="Content Placeholder 2">
            <a:extLst>
              <a:ext uri="{FF2B5EF4-FFF2-40B4-BE49-F238E27FC236}">
                <a16:creationId xmlns:a16="http://schemas.microsoft.com/office/drawing/2014/main" id="{3FC2FCAA-07E8-265D-77E7-D4D596D4108B}"/>
              </a:ext>
            </a:extLst>
          </p:cNvPr>
          <p:cNvSpPr>
            <a:spLocks noGrp="1"/>
          </p:cNvSpPr>
          <p:nvPr>
            <p:ph idx="1"/>
          </p:nvPr>
        </p:nvSpPr>
        <p:spPr>
          <a:xfrm>
            <a:off x="852401" y="2075871"/>
            <a:ext cx="9384418" cy="2706257"/>
          </a:xfrm>
        </p:spPr>
        <p:txBody>
          <a:bodyPr>
            <a:noAutofit/>
          </a:bodyPr>
          <a:lstStyle/>
          <a:p>
            <a:r>
              <a:rPr lang="en-GB" sz="2400" dirty="0">
                <a:latin typeface="Arial" panose="020B0604020202020204" pitchFamily="34" charset="0"/>
                <a:cs typeface="Arial" panose="020B0604020202020204" pitchFamily="34" charset="0"/>
              </a:rPr>
              <a:t>Each ward that has a participant included will have a Ward Sister/Ward Manager/Modern Matron named on the paper Delegation Log, taking overall responsibility for staff on their shift</a:t>
            </a:r>
          </a:p>
          <a:p>
            <a:pPr marL="0" indent="0">
              <a:buNone/>
            </a:pPr>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No protocol specific or GCP training is required, however they must receive a study overview, for example watching this video or a written summary provided by research staff. </a:t>
            </a:r>
          </a:p>
        </p:txBody>
      </p:sp>
      <p:pic>
        <p:nvPicPr>
          <p:cNvPr id="4" name="Picture 3" descr="A logo with purple and pink circles&#10;&#10;Description automatically generated">
            <a:extLst>
              <a:ext uri="{FF2B5EF4-FFF2-40B4-BE49-F238E27FC236}">
                <a16:creationId xmlns:a16="http://schemas.microsoft.com/office/drawing/2014/main" id="{924CA52C-B972-8D70-0C67-124F9458E8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499176" cy="1219537"/>
          </a:xfrm>
          <a:prstGeom prst="rect">
            <a:avLst/>
          </a:prstGeom>
        </p:spPr>
      </p:pic>
      <p:sp>
        <p:nvSpPr>
          <p:cNvPr id="2" name="Footer Placeholder 1">
            <a:extLst>
              <a:ext uri="{FF2B5EF4-FFF2-40B4-BE49-F238E27FC236}">
                <a16:creationId xmlns:a16="http://schemas.microsoft.com/office/drawing/2014/main" id="{D74E026D-6C43-E73D-43DD-8C7BA20D06F6}"/>
              </a:ext>
            </a:extLst>
          </p:cNvPr>
          <p:cNvSpPr>
            <a:spLocks noGrp="1"/>
          </p:cNvSpPr>
          <p:nvPr>
            <p:ph type="ftr" sz="quarter" idx="11"/>
          </p:nvPr>
        </p:nvSpPr>
        <p:spPr/>
        <p:txBody>
          <a:bodyPr/>
          <a:lstStyle/>
          <a:p>
            <a:r>
              <a:rPr lang="en-US"/>
              <a:t>V1.0 19/02/2026</a:t>
            </a:r>
          </a:p>
        </p:txBody>
      </p:sp>
      <p:pic>
        <p:nvPicPr>
          <p:cNvPr id="8" name="Audio 7">
            <a:extLst>
              <a:ext uri="{FF2B5EF4-FFF2-40B4-BE49-F238E27FC236}">
                <a16:creationId xmlns:a16="http://schemas.microsoft.com/office/drawing/2014/main" id="{4B863801-1E7A-7720-9D0A-A15DEBD91AA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693460983"/>
      </p:ext>
    </p:extLst>
  </p:cSld>
  <p:clrMapOvr>
    <a:masterClrMapping/>
  </p:clrMapOvr>
  <mc:AlternateContent xmlns:mc="http://schemas.openxmlformats.org/markup-compatibility/2006">
    <mc:Choice xmlns:p14="http://schemas.microsoft.com/office/powerpoint/2010/main" Requires="p14">
      <p:transition spd="slow" p14:dur="2000" advTm="66442"/>
    </mc:Choice>
    <mc:Fallback>
      <p:transition spd="slow" advTm="664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89614F-8C81-8047-FB26-22479B6815B5}"/>
            </a:ext>
          </a:extLst>
        </p:cNvPr>
        <p:cNvGrpSpPr/>
        <p:nvPr/>
      </p:nvGrpSpPr>
      <p:grpSpPr>
        <a:xfrm>
          <a:off x="0" y="0"/>
          <a:ext cx="0" cy="0"/>
          <a:chOff x="0" y="0"/>
          <a:chExt cx="0" cy="0"/>
        </a:xfrm>
      </p:grpSpPr>
      <p:sp>
        <p:nvSpPr>
          <p:cNvPr id="7" name="Rectangle 1">
            <a:extLst>
              <a:ext uri="{FF2B5EF4-FFF2-40B4-BE49-F238E27FC236}">
                <a16:creationId xmlns:a16="http://schemas.microsoft.com/office/drawing/2014/main" id="{32F54AA4-F256-DCA8-A557-203548BB4B3F}"/>
              </a:ext>
            </a:extLst>
          </p:cNvPr>
          <p:cNvSpPr txBox="1">
            <a:spLocks noChangeArrowheads="1"/>
          </p:cNvSpPr>
          <p:nvPr/>
        </p:nvSpPr>
        <p:spPr>
          <a:xfrm>
            <a:off x="2856379" y="584874"/>
            <a:ext cx="6479242" cy="683136"/>
          </a:xfrm>
          <a:prstGeom prst="rect">
            <a:avLst/>
          </a:prstGeom>
          <a:noFill/>
        </p:spPr>
        <p:txBody>
          <a:bodyPr vert="horz" lIns="112542" tIns="56271" rIns="112542" bIns="56271" rtlCol="0" anchor="t">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defTabSz="529640">
              <a:defRPr/>
            </a:pPr>
            <a:r>
              <a:rPr lang="en-US" sz="3600" b="1" dirty="0">
                <a:solidFill>
                  <a:srgbClr val="005EB8"/>
                </a:solidFill>
                <a:latin typeface="Arial"/>
                <a:cs typeface="Arial"/>
              </a:rPr>
              <a:t>Good clinical practice</a:t>
            </a:r>
          </a:p>
        </p:txBody>
      </p:sp>
      <p:sp>
        <p:nvSpPr>
          <p:cNvPr id="6" name="Content Placeholder 2">
            <a:extLst>
              <a:ext uri="{FF2B5EF4-FFF2-40B4-BE49-F238E27FC236}">
                <a16:creationId xmlns:a16="http://schemas.microsoft.com/office/drawing/2014/main" id="{F25C7D13-FC28-2EF4-6220-78F838607C1D}"/>
              </a:ext>
            </a:extLst>
          </p:cNvPr>
          <p:cNvSpPr>
            <a:spLocks noGrp="1"/>
          </p:cNvSpPr>
          <p:nvPr>
            <p:ph idx="1"/>
          </p:nvPr>
        </p:nvSpPr>
        <p:spPr>
          <a:xfrm>
            <a:off x="794657" y="1926771"/>
            <a:ext cx="9412144" cy="4145531"/>
          </a:xfrm>
        </p:spPr>
        <p:txBody>
          <a:bodyPr>
            <a:noAutofit/>
          </a:bodyPr>
          <a:lstStyle/>
          <a:p>
            <a:pPr marL="0" indent="0">
              <a:buNone/>
            </a:pPr>
            <a:r>
              <a:rPr lang="en-GB" sz="2400" b="1" dirty="0">
                <a:latin typeface="Arial" panose="020B0604020202020204" pitchFamily="34" charset="0"/>
                <a:cs typeface="Arial" panose="020B0604020202020204" pitchFamily="34" charset="0"/>
              </a:rPr>
              <a:t>Core principles and purpose:</a:t>
            </a:r>
          </a:p>
          <a:p>
            <a:pPr marL="0" indent="0">
              <a:buNone/>
            </a:pPr>
            <a:endParaRPr lang="en-GB" sz="2400" dirty="0">
              <a:latin typeface="Arial" panose="020B0604020202020204" pitchFamily="34" charset="0"/>
              <a:cs typeface="Arial" panose="020B0604020202020204" pitchFamily="34" charset="0"/>
            </a:endParaRPr>
          </a:p>
          <a:p>
            <a:r>
              <a:rPr lang="en-GB" sz="2400" b="1" dirty="0">
                <a:latin typeface="Arial" panose="020B0604020202020204" pitchFamily="34" charset="0"/>
                <a:cs typeface="Arial" panose="020B0604020202020204" pitchFamily="34" charset="0"/>
              </a:rPr>
              <a:t>Ethical Protection: </a:t>
            </a:r>
            <a:r>
              <a:rPr lang="en-GB" sz="2400" dirty="0">
                <a:latin typeface="Arial" panose="020B0604020202020204" pitchFamily="34" charset="0"/>
                <a:cs typeface="Arial" panose="020B0604020202020204" pitchFamily="34" charset="0"/>
              </a:rPr>
              <a:t>Protects the rights, safety, and well-being of trial participants, grounded in principles like informed consent, beneficence (maximising benefits, minimising harm), and justice (fair selection)</a:t>
            </a:r>
          </a:p>
          <a:p>
            <a:r>
              <a:rPr lang="en-GB" sz="2400" b="1" dirty="0">
                <a:latin typeface="Arial" panose="020B0604020202020204" pitchFamily="34" charset="0"/>
                <a:cs typeface="Arial" panose="020B0604020202020204" pitchFamily="34" charset="0"/>
              </a:rPr>
              <a:t>Who Must Comply? </a:t>
            </a:r>
            <a:r>
              <a:rPr lang="en-GB" sz="2400" dirty="0">
                <a:latin typeface="Arial" panose="020B0604020202020204" pitchFamily="34" charset="0"/>
                <a:cs typeface="Arial" panose="020B0604020202020204" pitchFamily="34" charset="0"/>
              </a:rPr>
              <a:t>Pharmaceutical companies, universities and NHS hospitals, contract research organisations (CROs), charities and GP practices, and laboratories analysing trial samples.</a:t>
            </a:r>
          </a:p>
          <a:p>
            <a:endParaRPr lang="en-GB" sz="2400" dirty="0">
              <a:latin typeface="Arial" panose="020B0604020202020204" pitchFamily="34" charset="0"/>
              <a:cs typeface="Arial" panose="020B0604020202020204" pitchFamily="34" charset="0"/>
            </a:endParaRPr>
          </a:p>
        </p:txBody>
      </p:sp>
      <p:pic>
        <p:nvPicPr>
          <p:cNvPr id="4" name="Picture 3" descr="A logo with purple and pink circles&#10;&#10;Description automatically generated">
            <a:extLst>
              <a:ext uri="{FF2B5EF4-FFF2-40B4-BE49-F238E27FC236}">
                <a16:creationId xmlns:a16="http://schemas.microsoft.com/office/drawing/2014/main" id="{23095CFE-3DA4-2D65-3681-BF55F19027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499176" cy="1219537"/>
          </a:xfrm>
          <a:prstGeom prst="rect">
            <a:avLst/>
          </a:prstGeom>
        </p:spPr>
      </p:pic>
      <p:sp>
        <p:nvSpPr>
          <p:cNvPr id="2" name="Footer Placeholder 1">
            <a:extLst>
              <a:ext uri="{FF2B5EF4-FFF2-40B4-BE49-F238E27FC236}">
                <a16:creationId xmlns:a16="http://schemas.microsoft.com/office/drawing/2014/main" id="{0E0A62D6-0855-FEC1-F8A5-5D440425F89A}"/>
              </a:ext>
            </a:extLst>
          </p:cNvPr>
          <p:cNvSpPr>
            <a:spLocks noGrp="1"/>
          </p:cNvSpPr>
          <p:nvPr>
            <p:ph type="ftr" sz="quarter" idx="11"/>
          </p:nvPr>
        </p:nvSpPr>
        <p:spPr/>
        <p:txBody>
          <a:bodyPr/>
          <a:lstStyle/>
          <a:p>
            <a:r>
              <a:rPr lang="en-US"/>
              <a:t>V1.0 19/02/2026</a:t>
            </a:r>
          </a:p>
        </p:txBody>
      </p:sp>
      <p:pic>
        <p:nvPicPr>
          <p:cNvPr id="8" name="Audio 7">
            <a:extLst>
              <a:ext uri="{FF2B5EF4-FFF2-40B4-BE49-F238E27FC236}">
                <a16:creationId xmlns:a16="http://schemas.microsoft.com/office/drawing/2014/main" id="{5C0B6FFF-6058-4EEE-5CA0-EA1FE07DF39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832114611"/>
      </p:ext>
    </p:extLst>
  </p:cSld>
  <p:clrMapOvr>
    <a:masterClrMapping/>
  </p:clrMapOvr>
  <mc:AlternateContent xmlns:mc="http://schemas.openxmlformats.org/markup-compatibility/2006">
    <mc:Choice xmlns:p14="http://schemas.microsoft.com/office/powerpoint/2010/main" Requires="p14">
      <p:transition spd="slow" p14:dur="2000" advTm="65226"/>
    </mc:Choice>
    <mc:Fallback>
      <p:transition spd="slow" advTm="652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0CCF42-5988-FBFA-635B-316A8D4D428B}"/>
            </a:ext>
          </a:extLst>
        </p:cNvPr>
        <p:cNvGrpSpPr/>
        <p:nvPr/>
      </p:nvGrpSpPr>
      <p:grpSpPr>
        <a:xfrm>
          <a:off x="0" y="0"/>
          <a:ext cx="0" cy="0"/>
          <a:chOff x="0" y="0"/>
          <a:chExt cx="0" cy="0"/>
        </a:xfrm>
      </p:grpSpPr>
      <p:sp>
        <p:nvSpPr>
          <p:cNvPr id="7" name="Rectangle 1">
            <a:extLst>
              <a:ext uri="{FF2B5EF4-FFF2-40B4-BE49-F238E27FC236}">
                <a16:creationId xmlns:a16="http://schemas.microsoft.com/office/drawing/2014/main" id="{7BE1C460-9608-3D01-DB3E-70092E42DEAD}"/>
              </a:ext>
            </a:extLst>
          </p:cNvPr>
          <p:cNvSpPr txBox="1">
            <a:spLocks noChangeArrowheads="1"/>
          </p:cNvSpPr>
          <p:nvPr/>
        </p:nvSpPr>
        <p:spPr>
          <a:xfrm>
            <a:off x="2856379" y="444130"/>
            <a:ext cx="6479242" cy="683136"/>
          </a:xfrm>
          <a:prstGeom prst="rect">
            <a:avLst/>
          </a:prstGeom>
          <a:noFill/>
        </p:spPr>
        <p:txBody>
          <a:bodyPr vert="horz" lIns="112542" tIns="56271" rIns="112542" bIns="56271" rtlCol="0" anchor="t">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defTabSz="529640">
              <a:defRPr/>
            </a:pPr>
            <a:r>
              <a:rPr lang="en-US" sz="3600" b="1" dirty="0">
                <a:solidFill>
                  <a:srgbClr val="005EB8"/>
                </a:solidFill>
                <a:latin typeface="Arial"/>
                <a:cs typeface="Arial"/>
              </a:rPr>
              <a:t>Good clinical practice</a:t>
            </a:r>
          </a:p>
        </p:txBody>
      </p:sp>
      <p:sp>
        <p:nvSpPr>
          <p:cNvPr id="6" name="Content Placeholder 2">
            <a:extLst>
              <a:ext uri="{FF2B5EF4-FFF2-40B4-BE49-F238E27FC236}">
                <a16:creationId xmlns:a16="http://schemas.microsoft.com/office/drawing/2014/main" id="{D694CE40-4208-B55D-B344-F4EDC780FE57}"/>
              </a:ext>
            </a:extLst>
          </p:cNvPr>
          <p:cNvSpPr>
            <a:spLocks noGrp="1"/>
          </p:cNvSpPr>
          <p:nvPr>
            <p:ph idx="1"/>
          </p:nvPr>
        </p:nvSpPr>
        <p:spPr>
          <a:xfrm>
            <a:off x="750183" y="1702457"/>
            <a:ext cx="9617078" cy="4369845"/>
          </a:xfrm>
        </p:spPr>
        <p:txBody>
          <a:bodyPr>
            <a:noAutofit/>
          </a:bodyPr>
          <a:lstStyle/>
          <a:p>
            <a:pPr marL="0" indent="0">
              <a:buNone/>
            </a:pPr>
            <a:r>
              <a:rPr lang="en-GB" sz="2400" b="1" dirty="0">
                <a:latin typeface="Arial" panose="020B0604020202020204" pitchFamily="34" charset="0"/>
                <a:cs typeface="Arial" panose="020B0604020202020204" pitchFamily="34" charset="0"/>
              </a:rPr>
              <a:t>Key Aspects</a:t>
            </a:r>
            <a:endParaRPr lang="en-GB" sz="2400" dirty="0">
              <a:latin typeface="Arial" panose="020B0604020202020204" pitchFamily="34" charset="0"/>
              <a:cs typeface="Arial" panose="020B0604020202020204" pitchFamily="34" charset="0"/>
            </a:endParaRPr>
          </a:p>
          <a:p>
            <a:r>
              <a:rPr lang="en-GB" sz="2400" b="1" dirty="0">
                <a:latin typeface="Arial" panose="020B0604020202020204" pitchFamily="34" charset="0"/>
                <a:cs typeface="Arial" panose="020B0604020202020204" pitchFamily="34" charset="0"/>
              </a:rPr>
              <a:t>ICH guidelines: </a:t>
            </a:r>
            <a:r>
              <a:rPr lang="en-GB" sz="2400" dirty="0">
                <a:latin typeface="Arial" panose="020B0604020202020204" pitchFamily="34" charset="0"/>
                <a:cs typeface="Arial" panose="020B0604020202020204" pitchFamily="34" charset="0"/>
              </a:rPr>
              <a:t>Developed by the International Conference on Harmonisation (ICH) to create harmonised standards</a:t>
            </a:r>
          </a:p>
          <a:p>
            <a:endParaRPr lang="en-GB" sz="2400" dirty="0">
              <a:latin typeface="Arial" panose="020B0604020202020204" pitchFamily="34" charset="0"/>
              <a:cs typeface="Arial" panose="020B0604020202020204" pitchFamily="34" charset="0"/>
            </a:endParaRPr>
          </a:p>
          <a:p>
            <a:r>
              <a:rPr lang="en-GB" sz="2400" b="1" dirty="0">
                <a:latin typeface="Arial" panose="020B0604020202020204" pitchFamily="34" charset="0"/>
                <a:cs typeface="Arial" panose="020B0604020202020204" pitchFamily="34" charset="0"/>
              </a:rPr>
              <a:t>Legal obligation: </a:t>
            </a:r>
            <a:r>
              <a:rPr lang="en-GB" sz="2400" dirty="0">
                <a:latin typeface="Arial" panose="020B0604020202020204" pitchFamily="34" charset="0"/>
                <a:cs typeface="Arial" panose="020B0604020202020204" pitchFamily="34" charset="0"/>
              </a:rPr>
              <a:t>Compliance with GCP </a:t>
            </a:r>
            <a:r>
              <a:rPr lang="en-GB" sz="2400">
                <a:latin typeface="Arial" panose="020B0604020202020204" pitchFamily="34" charset="0"/>
                <a:cs typeface="Arial" panose="020B0604020202020204" pitchFamily="34" charset="0"/>
              </a:rPr>
              <a:t>is a </a:t>
            </a:r>
            <a:r>
              <a:rPr lang="en-GB" sz="2400" dirty="0">
                <a:latin typeface="Arial" panose="020B0604020202020204" pitchFamily="34" charset="0"/>
                <a:cs typeface="Arial" panose="020B0604020202020204" pitchFamily="34" charset="0"/>
              </a:rPr>
              <a:t>legal requirement, not just best practice. All trials of investigational medicinal products in the UK </a:t>
            </a:r>
            <a:r>
              <a:rPr lang="en-GB" sz="2400" b="1" dirty="0">
                <a:latin typeface="Arial" panose="020B0604020202020204" pitchFamily="34" charset="0"/>
                <a:cs typeface="Arial" panose="020B0604020202020204" pitchFamily="34" charset="0"/>
              </a:rPr>
              <a:t>are legally</a:t>
            </a:r>
            <a:r>
              <a:rPr lang="en-GB" sz="2400" dirty="0">
                <a:latin typeface="Arial" panose="020B0604020202020204" pitchFamily="34" charset="0"/>
                <a:cs typeface="Arial" panose="020B0604020202020204" pitchFamily="34" charset="0"/>
              </a:rPr>
              <a:t> required to comply with the ICH GCP E6(R3) Conditions and Principles.</a:t>
            </a:r>
          </a:p>
          <a:p>
            <a:pPr marL="0" indent="0">
              <a:buNone/>
            </a:pPr>
            <a:endParaRPr lang="en-GB" sz="2400" dirty="0">
              <a:latin typeface="Arial" panose="020B0604020202020204" pitchFamily="34" charset="0"/>
              <a:cs typeface="Arial" panose="020B0604020202020204" pitchFamily="34" charset="0"/>
            </a:endParaRPr>
          </a:p>
          <a:p>
            <a:r>
              <a:rPr lang="en-GB" sz="2400" b="1" dirty="0">
                <a:latin typeface="Arial" panose="020B0604020202020204" pitchFamily="34" charset="0"/>
                <a:cs typeface="Arial" panose="020B0604020202020204" pitchFamily="34" charset="0"/>
              </a:rPr>
              <a:t>Training: </a:t>
            </a:r>
            <a:r>
              <a:rPr lang="en-GB" sz="2400" dirty="0">
                <a:latin typeface="Arial" panose="020B0604020202020204" pitchFamily="34" charset="0"/>
                <a:cs typeface="Arial" panose="020B0604020202020204" pitchFamily="34" charset="0"/>
              </a:rPr>
              <a:t>Researchers conducting trials are required to complete GCP training to ensure competence and adherence to standards.</a:t>
            </a:r>
          </a:p>
          <a:p>
            <a:endParaRPr lang="en-GB" sz="2400" dirty="0">
              <a:latin typeface="Arial" panose="020B0604020202020204" pitchFamily="34" charset="0"/>
              <a:cs typeface="Arial" panose="020B0604020202020204" pitchFamily="34" charset="0"/>
            </a:endParaRPr>
          </a:p>
        </p:txBody>
      </p:sp>
      <p:pic>
        <p:nvPicPr>
          <p:cNvPr id="4" name="Picture 3" descr="A logo with purple and pink circles&#10;&#10;Description automatically generated">
            <a:extLst>
              <a:ext uri="{FF2B5EF4-FFF2-40B4-BE49-F238E27FC236}">
                <a16:creationId xmlns:a16="http://schemas.microsoft.com/office/drawing/2014/main" id="{5254135D-ABD3-58B2-8785-8D6C17EB55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499176" cy="1219537"/>
          </a:xfrm>
          <a:prstGeom prst="rect">
            <a:avLst/>
          </a:prstGeom>
        </p:spPr>
      </p:pic>
      <p:sp>
        <p:nvSpPr>
          <p:cNvPr id="2" name="Footer Placeholder 1">
            <a:extLst>
              <a:ext uri="{FF2B5EF4-FFF2-40B4-BE49-F238E27FC236}">
                <a16:creationId xmlns:a16="http://schemas.microsoft.com/office/drawing/2014/main" id="{54DC8D50-AABB-92D2-9555-D61C7FC0BF7F}"/>
              </a:ext>
            </a:extLst>
          </p:cNvPr>
          <p:cNvSpPr>
            <a:spLocks noGrp="1"/>
          </p:cNvSpPr>
          <p:nvPr>
            <p:ph type="ftr" sz="quarter" idx="11"/>
          </p:nvPr>
        </p:nvSpPr>
        <p:spPr/>
        <p:txBody>
          <a:bodyPr/>
          <a:lstStyle/>
          <a:p>
            <a:r>
              <a:rPr lang="en-US"/>
              <a:t>V1.0 19/02/2026</a:t>
            </a:r>
          </a:p>
        </p:txBody>
      </p:sp>
      <p:pic>
        <p:nvPicPr>
          <p:cNvPr id="8" name="Audio 7">
            <a:extLst>
              <a:ext uri="{FF2B5EF4-FFF2-40B4-BE49-F238E27FC236}">
                <a16:creationId xmlns:a16="http://schemas.microsoft.com/office/drawing/2014/main" id="{5879B8B6-8CD2-FB17-7A7F-C8F1C71C219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662533900"/>
      </p:ext>
    </p:extLst>
  </p:cSld>
  <p:clrMapOvr>
    <a:masterClrMapping/>
  </p:clrMapOvr>
  <mc:AlternateContent xmlns:mc="http://schemas.openxmlformats.org/markup-compatibility/2006">
    <mc:Choice xmlns:p14="http://schemas.microsoft.com/office/powerpoint/2010/main" Requires="p14">
      <p:transition spd="slow" p14:dur="2000" advTm="52341"/>
    </mc:Choice>
    <mc:Fallback>
      <p:transition spd="slow" advTm="523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B68E68-2BCC-2147-B964-E9733BE44DC9}"/>
            </a:ext>
          </a:extLst>
        </p:cNvPr>
        <p:cNvGrpSpPr/>
        <p:nvPr/>
      </p:nvGrpSpPr>
      <p:grpSpPr>
        <a:xfrm>
          <a:off x="0" y="0"/>
          <a:ext cx="0" cy="0"/>
          <a:chOff x="0" y="0"/>
          <a:chExt cx="0" cy="0"/>
        </a:xfrm>
      </p:grpSpPr>
      <p:sp>
        <p:nvSpPr>
          <p:cNvPr id="12" name="Rounded Rectangle 1">
            <a:extLst>
              <a:ext uri="{FF2B5EF4-FFF2-40B4-BE49-F238E27FC236}">
                <a16:creationId xmlns:a16="http://schemas.microsoft.com/office/drawing/2014/main" id="{26AECD3A-4F2F-1B42-5DB9-23BB8A4ADBE0}"/>
              </a:ext>
            </a:extLst>
          </p:cNvPr>
          <p:cNvSpPr/>
          <p:nvPr/>
        </p:nvSpPr>
        <p:spPr>
          <a:xfrm>
            <a:off x="581740" y="1692740"/>
            <a:ext cx="7633112" cy="1166098"/>
          </a:xfrm>
          <a:prstGeom prst="roundRect">
            <a:avLst>
              <a:gd name="adj" fmla="val 37398"/>
            </a:avLst>
          </a:prstGeom>
          <a:solidFill>
            <a:srgbClr val="005EB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2DE00CB1-3A91-E03A-EC44-91782393B3D9}"/>
              </a:ext>
            </a:extLst>
          </p:cNvPr>
          <p:cNvSpPr/>
          <p:nvPr/>
        </p:nvSpPr>
        <p:spPr>
          <a:xfrm>
            <a:off x="6369546" y="2944325"/>
            <a:ext cx="5339255" cy="5339255"/>
          </a:xfrm>
          <a:prstGeom prst="ellipse">
            <a:avLst/>
          </a:prstGeom>
          <a:solidFill>
            <a:srgbClr val="005EB8">
              <a:alpha val="1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ounded Rectangle 1">
            <a:extLst>
              <a:ext uri="{FF2B5EF4-FFF2-40B4-BE49-F238E27FC236}">
                <a16:creationId xmlns:a16="http://schemas.microsoft.com/office/drawing/2014/main" id="{1AA96446-6D80-87AE-59E8-443044A4A0FF}"/>
              </a:ext>
            </a:extLst>
          </p:cNvPr>
          <p:cNvSpPr/>
          <p:nvPr/>
        </p:nvSpPr>
        <p:spPr>
          <a:xfrm>
            <a:off x="581740" y="3147512"/>
            <a:ext cx="7315200" cy="1166098"/>
          </a:xfrm>
          <a:prstGeom prst="roundRect">
            <a:avLst>
              <a:gd name="adj" fmla="val 37398"/>
            </a:avLst>
          </a:prstGeom>
          <a:solidFill>
            <a:srgbClr val="005EB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p>
        </p:txBody>
      </p:sp>
      <p:sp>
        <p:nvSpPr>
          <p:cNvPr id="2" name="Rounded Rectangle 1">
            <a:extLst>
              <a:ext uri="{FF2B5EF4-FFF2-40B4-BE49-F238E27FC236}">
                <a16:creationId xmlns:a16="http://schemas.microsoft.com/office/drawing/2014/main" id="{FC6B57DA-0090-6661-27A6-2894B886568C}"/>
              </a:ext>
            </a:extLst>
          </p:cNvPr>
          <p:cNvSpPr/>
          <p:nvPr/>
        </p:nvSpPr>
        <p:spPr>
          <a:xfrm>
            <a:off x="601306" y="4952393"/>
            <a:ext cx="8585047" cy="1166098"/>
          </a:xfrm>
          <a:prstGeom prst="roundRect">
            <a:avLst>
              <a:gd name="adj" fmla="val 37398"/>
            </a:avLst>
          </a:prstGeom>
          <a:solidFill>
            <a:srgbClr val="005EB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1">
            <a:extLst>
              <a:ext uri="{FF2B5EF4-FFF2-40B4-BE49-F238E27FC236}">
                <a16:creationId xmlns:a16="http://schemas.microsoft.com/office/drawing/2014/main" id="{EE2EC66E-B214-EF36-DD2E-6F27AD4C0A70}"/>
              </a:ext>
            </a:extLst>
          </p:cNvPr>
          <p:cNvSpPr txBox="1">
            <a:spLocks noChangeArrowheads="1"/>
          </p:cNvSpPr>
          <p:nvPr/>
        </p:nvSpPr>
        <p:spPr>
          <a:xfrm>
            <a:off x="2117346" y="268907"/>
            <a:ext cx="7898317" cy="766848"/>
          </a:xfrm>
          <a:prstGeom prst="rect">
            <a:avLst/>
          </a:prstGeom>
          <a:noFill/>
        </p:spPr>
        <p:txBody>
          <a:bodyPr vert="horz" lIns="112542" tIns="56271" rIns="112542" bIns="56271" rtlCol="0" anchor="t">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defTabSz="529640">
              <a:defRPr/>
            </a:pPr>
            <a:r>
              <a:rPr lang="en-US" sz="3600" b="1" dirty="0">
                <a:solidFill>
                  <a:srgbClr val="005EB8"/>
                </a:solidFill>
                <a:latin typeface="Arial"/>
                <a:cs typeface="Arial"/>
              </a:rPr>
              <a:t>Key Contacts</a:t>
            </a:r>
          </a:p>
        </p:txBody>
      </p:sp>
      <p:sp>
        <p:nvSpPr>
          <p:cNvPr id="6" name="TextBox 5">
            <a:extLst>
              <a:ext uri="{FF2B5EF4-FFF2-40B4-BE49-F238E27FC236}">
                <a16:creationId xmlns:a16="http://schemas.microsoft.com/office/drawing/2014/main" id="{D98EBFC6-A6BC-1714-FB39-FEDE5E62BD2D}"/>
              </a:ext>
            </a:extLst>
          </p:cNvPr>
          <p:cNvSpPr txBox="1"/>
          <p:nvPr/>
        </p:nvSpPr>
        <p:spPr>
          <a:xfrm>
            <a:off x="914522" y="1636571"/>
            <a:ext cx="9737009" cy="4154984"/>
          </a:xfrm>
          <a:prstGeom prst="rect">
            <a:avLst/>
          </a:prstGeom>
          <a:noFill/>
        </p:spPr>
        <p:txBody>
          <a:bodyPr wrap="square">
            <a:spAutoFit/>
          </a:bodyPr>
          <a:lstStyle/>
          <a:p>
            <a:endParaRPr lang="en-GB" sz="2400" dirty="0">
              <a:latin typeface="Arial" panose="020B0604020202020204" pitchFamily="34" charset="0"/>
              <a:cs typeface="Arial" panose="020B0604020202020204" pitchFamily="34" charset="0"/>
            </a:endParaRPr>
          </a:p>
          <a:p>
            <a:r>
              <a:rPr lang="en-GB" sz="2400" dirty="0">
                <a:solidFill>
                  <a:schemeClr val="bg1"/>
                </a:solidFill>
                <a:latin typeface="Arial" panose="020B0604020202020204" pitchFamily="34" charset="0"/>
                <a:cs typeface="Arial" panose="020B0604020202020204" pitchFamily="34" charset="0"/>
              </a:rPr>
              <a:t>Julie Perry, Trial Manager: </a:t>
            </a:r>
            <a:r>
              <a:rPr lang="en-GB" sz="2400" dirty="0">
                <a:solidFill>
                  <a:schemeClr val="bg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gothic2@liverpool.ac.uk</a:t>
            </a:r>
            <a:endParaRPr lang="en-GB" sz="2400" dirty="0">
              <a:solidFill>
                <a:schemeClr val="bg1"/>
              </a:solidFill>
              <a:latin typeface="Arial" panose="020B0604020202020204" pitchFamily="34" charset="0"/>
              <a:cs typeface="Arial" panose="020B0604020202020204" pitchFamily="34" charset="0"/>
            </a:endParaRPr>
          </a:p>
          <a:p>
            <a:endParaRPr lang="en-GB" sz="2400" dirty="0">
              <a:solidFill>
                <a:schemeClr val="bg1"/>
              </a:solidFill>
              <a:latin typeface="Arial" panose="020B0604020202020204" pitchFamily="34" charset="0"/>
              <a:cs typeface="Arial" panose="020B0604020202020204" pitchFamily="34" charset="0"/>
            </a:endParaRPr>
          </a:p>
          <a:p>
            <a:endParaRPr lang="en-GB" sz="2400" dirty="0">
              <a:solidFill>
                <a:schemeClr val="bg1"/>
              </a:solidFill>
              <a:latin typeface="Arial" panose="020B0604020202020204" pitchFamily="34" charset="0"/>
              <a:cs typeface="Arial" panose="020B0604020202020204" pitchFamily="34" charset="0"/>
            </a:endParaRPr>
          </a:p>
          <a:p>
            <a:endParaRPr lang="en-GB" sz="2400" dirty="0">
              <a:solidFill>
                <a:schemeClr val="bg1"/>
              </a:solidFill>
              <a:latin typeface="Arial" panose="020B0604020202020204" pitchFamily="34" charset="0"/>
              <a:cs typeface="Arial" panose="020B0604020202020204" pitchFamily="34" charset="0"/>
            </a:endParaRPr>
          </a:p>
          <a:p>
            <a:r>
              <a:rPr lang="en-GB" sz="2400" dirty="0">
                <a:solidFill>
                  <a:schemeClr val="bg1"/>
                </a:solidFill>
                <a:latin typeface="Arial" panose="020B0604020202020204" pitchFamily="34" charset="0"/>
                <a:cs typeface="Arial" panose="020B0604020202020204" pitchFamily="34" charset="0"/>
              </a:rPr>
              <a:t>Dr Inti Qurashi, Chief Investigator</a:t>
            </a:r>
          </a:p>
          <a:p>
            <a:r>
              <a:rPr lang="en-GB" sz="2400" dirty="0">
                <a:solidFill>
                  <a:schemeClr val="bg1"/>
                </a:solidFill>
                <a:latin typeface="Arial" panose="020B0604020202020204" pitchFamily="34" charset="0"/>
                <a:cs typeface="Arial" panose="020B0604020202020204" pitchFamily="34" charset="0"/>
              </a:rPr>
              <a:t> </a:t>
            </a:r>
          </a:p>
          <a:p>
            <a:endParaRPr lang="en-GB" sz="2400" dirty="0">
              <a:solidFill>
                <a:schemeClr val="bg1"/>
              </a:solidFill>
              <a:latin typeface="Arial" panose="020B0604020202020204" pitchFamily="34" charset="0"/>
              <a:cs typeface="Arial" panose="020B0604020202020204" pitchFamily="34" charset="0"/>
            </a:endParaRPr>
          </a:p>
          <a:p>
            <a:endParaRPr lang="en-GB" sz="2400" dirty="0">
              <a:solidFill>
                <a:schemeClr val="bg1"/>
              </a:solidFill>
              <a:latin typeface="Arial" panose="020B0604020202020204" pitchFamily="34" charset="0"/>
              <a:cs typeface="Arial" panose="020B0604020202020204" pitchFamily="34" charset="0"/>
            </a:endParaRPr>
          </a:p>
          <a:p>
            <a:endParaRPr lang="en-GB" sz="2400" dirty="0">
              <a:solidFill>
                <a:schemeClr val="bg1"/>
              </a:solidFill>
              <a:latin typeface="Arial" panose="020B0604020202020204" pitchFamily="34" charset="0"/>
              <a:cs typeface="Arial" panose="020B0604020202020204" pitchFamily="34" charset="0"/>
            </a:endParaRPr>
          </a:p>
          <a:p>
            <a:r>
              <a:rPr lang="en-GB" sz="2400" dirty="0">
                <a:solidFill>
                  <a:schemeClr val="bg1"/>
                </a:solidFill>
                <a:latin typeface="Arial" panose="020B0604020202020204" pitchFamily="34" charset="0"/>
                <a:cs typeface="Arial" panose="020B0604020202020204" pitchFamily="34" charset="0"/>
              </a:rPr>
              <a:t>Professor James </a:t>
            </a:r>
            <a:r>
              <a:rPr lang="en-GB" sz="2400" dirty="0" err="1">
                <a:solidFill>
                  <a:schemeClr val="bg1"/>
                </a:solidFill>
                <a:latin typeface="Arial" panose="020B0604020202020204" pitchFamily="34" charset="0"/>
                <a:cs typeface="Arial" panose="020B0604020202020204" pitchFamily="34" charset="0"/>
              </a:rPr>
              <a:t>MacCabe</a:t>
            </a:r>
            <a:r>
              <a:rPr lang="en-GB" sz="2400" dirty="0">
                <a:solidFill>
                  <a:schemeClr val="bg1"/>
                </a:solidFill>
                <a:latin typeface="Arial" panose="020B0604020202020204" pitchFamily="34" charset="0"/>
                <a:cs typeface="Arial" panose="020B0604020202020204" pitchFamily="34" charset="0"/>
              </a:rPr>
              <a:t>, Co-Chief Investigator</a:t>
            </a:r>
          </a:p>
        </p:txBody>
      </p:sp>
      <p:pic>
        <p:nvPicPr>
          <p:cNvPr id="1026" name="Picture 2">
            <a:extLst>
              <a:ext uri="{FF2B5EF4-FFF2-40B4-BE49-F238E27FC236}">
                <a16:creationId xmlns:a16="http://schemas.microsoft.com/office/drawing/2014/main" id="{2EB4336F-97A8-441D-A46B-C92EE573C8D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3636" r="13636"/>
          <a:stretch>
            <a:fillRect/>
          </a:stretch>
        </p:blipFill>
        <p:spPr bwMode="auto">
          <a:xfrm>
            <a:off x="6581243" y="2576197"/>
            <a:ext cx="2234540" cy="2234540"/>
          </a:xfrm>
          <a:prstGeom prst="ellipse">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id="{69B5FB33-BA33-F301-D561-A2F5EAFC248F}"/>
              </a:ext>
            </a:extLst>
          </p:cNvPr>
          <p:cNvSpPr/>
          <p:nvPr/>
        </p:nvSpPr>
        <p:spPr>
          <a:xfrm>
            <a:off x="10458346" y="2358217"/>
            <a:ext cx="5339255" cy="5339255"/>
          </a:xfrm>
          <a:prstGeom prst="ellipse">
            <a:avLst/>
          </a:prstGeom>
          <a:solidFill>
            <a:srgbClr val="005EB8">
              <a:alpha val="1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A logo with purple and pink circles&#10;&#10;Description automatically generated">
            <a:extLst>
              <a:ext uri="{FF2B5EF4-FFF2-40B4-BE49-F238E27FC236}">
                <a16:creationId xmlns:a16="http://schemas.microsoft.com/office/drawing/2014/main" id="{9D60F2F8-4484-E6AD-34A8-CE14B676A83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499176" cy="1219537"/>
          </a:xfrm>
          <a:prstGeom prst="rect">
            <a:avLst/>
          </a:prstGeom>
        </p:spPr>
      </p:pic>
      <p:sp>
        <p:nvSpPr>
          <p:cNvPr id="11" name="Footer Placeholder 10">
            <a:extLst>
              <a:ext uri="{FF2B5EF4-FFF2-40B4-BE49-F238E27FC236}">
                <a16:creationId xmlns:a16="http://schemas.microsoft.com/office/drawing/2014/main" id="{3C2EE73E-C8EA-A1C9-E2C7-81B72D8494EE}"/>
              </a:ext>
            </a:extLst>
          </p:cNvPr>
          <p:cNvSpPr>
            <a:spLocks noGrp="1"/>
          </p:cNvSpPr>
          <p:nvPr>
            <p:ph type="ftr" sz="quarter" idx="11"/>
          </p:nvPr>
        </p:nvSpPr>
        <p:spPr/>
        <p:txBody>
          <a:bodyPr/>
          <a:lstStyle/>
          <a:p>
            <a:r>
              <a:rPr lang="en-US"/>
              <a:t>V1.0 19/02/2026</a:t>
            </a:r>
          </a:p>
        </p:txBody>
      </p:sp>
      <p:pic>
        <p:nvPicPr>
          <p:cNvPr id="1028" name="Picture 2" descr="James Maccabe — King's College London">
            <a:extLst>
              <a:ext uri="{FF2B5EF4-FFF2-40B4-BE49-F238E27FC236}">
                <a16:creationId xmlns:a16="http://schemas.microsoft.com/office/drawing/2014/main" id="{267EBDBE-6A27-AFFE-1D76-95A7180E13E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8017"/>
          <a:stretch>
            <a:fillRect/>
          </a:stretch>
        </p:blipFill>
        <p:spPr bwMode="auto">
          <a:xfrm>
            <a:off x="7732107" y="4447637"/>
            <a:ext cx="2105067" cy="2124969"/>
          </a:xfrm>
          <a:prstGeom prst="ellipse">
            <a:avLst/>
          </a:prstGeom>
          <a:noFill/>
          <a:ln w="762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4" name="Audio 13">
            <a:extLst>
              <a:ext uri="{FF2B5EF4-FFF2-40B4-BE49-F238E27FC236}">
                <a16:creationId xmlns:a16="http://schemas.microsoft.com/office/drawing/2014/main" id="{82E200B2-F5A7-15A1-AD9E-D8CECD60A6D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552493925"/>
      </p:ext>
    </p:extLst>
  </p:cSld>
  <p:clrMapOvr>
    <a:masterClrMapping/>
  </p:clrMapOvr>
  <mc:AlternateContent xmlns:mc="http://schemas.openxmlformats.org/markup-compatibility/2006">
    <mc:Choice xmlns:p14="http://schemas.microsoft.com/office/powerpoint/2010/main" Requires="p14">
      <p:transition spd="slow" p14:dur="2000" advTm="13813"/>
    </mc:Choice>
    <mc:Fallback>
      <p:transition spd="slow" advTm="138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84ABBA-41EA-19ED-38DF-6C4E449A1C5A}"/>
            </a:ext>
          </a:extLst>
        </p:cNvPr>
        <p:cNvGrpSpPr/>
        <p:nvPr/>
      </p:nvGrpSpPr>
      <p:grpSpPr>
        <a:xfrm>
          <a:off x="0" y="0"/>
          <a:ext cx="0" cy="0"/>
          <a:chOff x="0" y="0"/>
          <a:chExt cx="0" cy="0"/>
        </a:xfrm>
      </p:grpSpPr>
      <p:sp>
        <p:nvSpPr>
          <p:cNvPr id="2" name="Oval 1">
            <a:extLst>
              <a:ext uri="{FF2B5EF4-FFF2-40B4-BE49-F238E27FC236}">
                <a16:creationId xmlns:a16="http://schemas.microsoft.com/office/drawing/2014/main" id="{91AFF706-853A-F215-AACC-F5B98B848B99}"/>
              </a:ext>
            </a:extLst>
          </p:cNvPr>
          <p:cNvSpPr/>
          <p:nvPr/>
        </p:nvSpPr>
        <p:spPr>
          <a:xfrm>
            <a:off x="10458346" y="2358217"/>
            <a:ext cx="5339255" cy="5339255"/>
          </a:xfrm>
          <a:prstGeom prst="ellipse">
            <a:avLst/>
          </a:prstGeom>
          <a:solidFill>
            <a:srgbClr val="005EB8">
              <a:alpha val="1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6E30EB29-99B3-1450-5AC5-13A61CBAB438}"/>
              </a:ext>
            </a:extLst>
          </p:cNvPr>
          <p:cNvSpPr/>
          <p:nvPr/>
        </p:nvSpPr>
        <p:spPr>
          <a:xfrm>
            <a:off x="6968925" y="4794781"/>
            <a:ext cx="5339255" cy="5339255"/>
          </a:xfrm>
          <a:prstGeom prst="ellipse">
            <a:avLst/>
          </a:prstGeom>
          <a:solidFill>
            <a:srgbClr val="005EB8">
              <a:alpha val="1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FAA9F17E-DB0C-9344-EFE1-767D6D42ACA2}"/>
              </a:ext>
            </a:extLst>
          </p:cNvPr>
          <p:cNvGrpSpPr/>
          <p:nvPr/>
        </p:nvGrpSpPr>
        <p:grpSpPr>
          <a:xfrm>
            <a:off x="637038" y="2840397"/>
            <a:ext cx="2841774" cy="1470401"/>
            <a:chOff x="637038" y="2840397"/>
            <a:chExt cx="2841774" cy="1470401"/>
          </a:xfrm>
        </p:grpSpPr>
        <p:sp>
          <p:nvSpPr>
            <p:cNvPr id="13" name="Rounded Rectangle 12">
              <a:extLst>
                <a:ext uri="{FF2B5EF4-FFF2-40B4-BE49-F238E27FC236}">
                  <a16:creationId xmlns:a16="http://schemas.microsoft.com/office/drawing/2014/main" id="{F79BDC92-9349-187E-09BB-96EFC48DA228}"/>
                </a:ext>
              </a:extLst>
            </p:cNvPr>
            <p:cNvSpPr/>
            <p:nvPr/>
          </p:nvSpPr>
          <p:spPr>
            <a:xfrm>
              <a:off x="637038" y="2840397"/>
              <a:ext cx="2841774" cy="1470401"/>
            </a:xfrm>
            <a:prstGeom prst="roundRect">
              <a:avLst>
                <a:gd name="adj" fmla="val 16734"/>
              </a:avLst>
            </a:prstGeom>
            <a:solidFill>
              <a:srgbClr val="005EB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B9C71EFD-16B9-B826-D234-A098147F3A48}"/>
                </a:ext>
              </a:extLst>
            </p:cNvPr>
            <p:cNvSpPr txBox="1"/>
            <p:nvPr/>
          </p:nvSpPr>
          <p:spPr>
            <a:xfrm>
              <a:off x="796821" y="3221654"/>
              <a:ext cx="2531535" cy="707886"/>
            </a:xfrm>
            <a:prstGeom prst="rect">
              <a:avLst/>
            </a:prstGeom>
            <a:noFill/>
          </p:spPr>
          <p:txBody>
            <a:bodyPr wrap="square">
              <a:spAutoFit/>
            </a:bodyPr>
            <a:lstStyle/>
            <a:p>
              <a:pPr marR="126365" lvl="0" algn="ctr">
                <a:buSzPct val="92000"/>
                <a:tabLst>
                  <a:tab pos="630555" algn="l"/>
                </a:tabLst>
              </a:pPr>
              <a:r>
                <a:rPr lang="en-US" sz="2000" spc="-5" dirty="0">
                  <a:solidFill>
                    <a:schemeClr val="bg1"/>
                  </a:solidFill>
                  <a:latin typeface="Arial" panose="020B0604020202020204" pitchFamily="34" charset="0"/>
                  <a:ea typeface="Microsoft Sans Serif" panose="020B0604020202020204" pitchFamily="34" charset="0"/>
                  <a:cs typeface="Arial" panose="020B0604020202020204" pitchFamily="34" charset="0"/>
                </a:rPr>
                <a:t>Assures scientific ethical research</a:t>
              </a:r>
            </a:p>
          </p:txBody>
        </p:sp>
      </p:grpSp>
      <p:grpSp>
        <p:nvGrpSpPr>
          <p:cNvPr id="25" name="Group 24">
            <a:extLst>
              <a:ext uri="{FF2B5EF4-FFF2-40B4-BE49-F238E27FC236}">
                <a16:creationId xmlns:a16="http://schemas.microsoft.com/office/drawing/2014/main" id="{0B15DF83-CCC8-E531-2163-56DF239A9597}"/>
              </a:ext>
            </a:extLst>
          </p:cNvPr>
          <p:cNvGrpSpPr/>
          <p:nvPr/>
        </p:nvGrpSpPr>
        <p:grpSpPr>
          <a:xfrm>
            <a:off x="2551146" y="4794781"/>
            <a:ext cx="2841773" cy="1470401"/>
            <a:chOff x="2551146" y="4794781"/>
            <a:chExt cx="2841773" cy="1470401"/>
          </a:xfrm>
        </p:grpSpPr>
        <p:sp>
          <p:nvSpPr>
            <p:cNvPr id="6" name="Rounded Rectangle 5">
              <a:extLst>
                <a:ext uri="{FF2B5EF4-FFF2-40B4-BE49-F238E27FC236}">
                  <a16:creationId xmlns:a16="http://schemas.microsoft.com/office/drawing/2014/main" id="{9AF052EE-8C27-0DB6-DE25-49D34768E9DC}"/>
                </a:ext>
              </a:extLst>
            </p:cNvPr>
            <p:cNvSpPr/>
            <p:nvPr/>
          </p:nvSpPr>
          <p:spPr>
            <a:xfrm>
              <a:off x="2551146" y="4794781"/>
              <a:ext cx="2841773" cy="1470401"/>
            </a:xfrm>
            <a:prstGeom prst="roundRect">
              <a:avLst>
                <a:gd name="adj" fmla="val 16734"/>
              </a:avLst>
            </a:prstGeom>
            <a:solidFill>
              <a:srgbClr val="AE25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C51C60FB-51AE-5A1D-8141-CA1067473C4C}"/>
                </a:ext>
              </a:extLst>
            </p:cNvPr>
            <p:cNvSpPr txBox="1"/>
            <p:nvPr/>
          </p:nvSpPr>
          <p:spPr>
            <a:xfrm>
              <a:off x="2761339" y="5018935"/>
              <a:ext cx="2517191" cy="1015663"/>
            </a:xfrm>
            <a:prstGeom prst="rect">
              <a:avLst/>
            </a:prstGeom>
            <a:noFill/>
          </p:spPr>
          <p:txBody>
            <a:bodyPr wrap="square">
              <a:spAutoFit/>
            </a:bodyPr>
            <a:lstStyle/>
            <a:p>
              <a:pPr marR="126365" lvl="0" algn="ctr">
                <a:buSzPct val="92000"/>
                <a:tabLst>
                  <a:tab pos="630555" algn="l"/>
                </a:tabLst>
              </a:pPr>
              <a:r>
                <a:rPr lang="en-US" sz="2000" spc="-5" dirty="0">
                  <a:solidFill>
                    <a:schemeClr val="bg1"/>
                  </a:solidFill>
                  <a:latin typeface="Arial" panose="020B0604020202020204" pitchFamily="34" charset="0"/>
                  <a:ea typeface="Microsoft Sans Serif" panose="020B0604020202020204" pitchFamily="34" charset="0"/>
                  <a:cs typeface="Arial" panose="020B0604020202020204" pitchFamily="34" charset="0"/>
                </a:rPr>
                <a:t>Credibility with health authorities and public</a:t>
              </a:r>
            </a:p>
          </p:txBody>
        </p:sp>
      </p:grpSp>
      <p:sp>
        <p:nvSpPr>
          <p:cNvPr id="7" name="Rectangle 1">
            <a:extLst>
              <a:ext uri="{FF2B5EF4-FFF2-40B4-BE49-F238E27FC236}">
                <a16:creationId xmlns:a16="http://schemas.microsoft.com/office/drawing/2014/main" id="{ED5670B2-C4D8-8B56-F6C1-5D95348DECD9}"/>
              </a:ext>
            </a:extLst>
          </p:cNvPr>
          <p:cNvSpPr txBox="1">
            <a:spLocks noChangeArrowheads="1"/>
          </p:cNvSpPr>
          <p:nvPr/>
        </p:nvSpPr>
        <p:spPr>
          <a:xfrm>
            <a:off x="2856379" y="485298"/>
            <a:ext cx="6479242" cy="683136"/>
          </a:xfrm>
          <a:prstGeom prst="rect">
            <a:avLst/>
          </a:prstGeom>
          <a:noFill/>
        </p:spPr>
        <p:txBody>
          <a:bodyPr vert="horz" lIns="112542" tIns="56271" rIns="112542" bIns="56271" rtlCol="0" anchor="t">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defTabSz="529640">
              <a:defRPr/>
            </a:pPr>
            <a:r>
              <a:rPr lang="en-US" sz="3600" b="1" dirty="0">
                <a:solidFill>
                  <a:srgbClr val="005EB8"/>
                </a:solidFill>
                <a:latin typeface="Arial"/>
                <a:cs typeface="Arial"/>
              </a:rPr>
              <a:t>Good clinical practice</a:t>
            </a:r>
          </a:p>
        </p:txBody>
      </p:sp>
      <p:sp>
        <p:nvSpPr>
          <p:cNvPr id="16" name="Rounded Rectangle 15">
            <a:extLst>
              <a:ext uri="{FF2B5EF4-FFF2-40B4-BE49-F238E27FC236}">
                <a16:creationId xmlns:a16="http://schemas.microsoft.com/office/drawing/2014/main" id="{1D86A75C-0E5D-89CD-E5F3-A1E1EA802E99}"/>
              </a:ext>
            </a:extLst>
          </p:cNvPr>
          <p:cNvSpPr/>
          <p:nvPr/>
        </p:nvSpPr>
        <p:spPr>
          <a:xfrm>
            <a:off x="3478811" y="1584363"/>
            <a:ext cx="4414345" cy="826898"/>
          </a:xfrm>
          <a:prstGeom prst="roundRect">
            <a:avLst>
              <a:gd name="adj" fmla="val 16734"/>
            </a:avLst>
          </a:prstGeom>
          <a:solidFill>
            <a:srgbClr val="053C7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29CD1BD-1F59-A7EB-49D5-D0DCE40301FE}"/>
              </a:ext>
            </a:extLst>
          </p:cNvPr>
          <p:cNvSpPr txBox="1"/>
          <p:nvPr/>
        </p:nvSpPr>
        <p:spPr>
          <a:xfrm>
            <a:off x="3742954" y="1751993"/>
            <a:ext cx="3861390" cy="400110"/>
          </a:xfrm>
          <a:prstGeom prst="rect">
            <a:avLst/>
          </a:prstGeom>
          <a:noFill/>
        </p:spPr>
        <p:txBody>
          <a:bodyPr wrap="square">
            <a:spAutoFit/>
          </a:bodyPr>
          <a:lstStyle/>
          <a:p>
            <a:pPr marR="126365" lvl="0" algn="ctr">
              <a:buSzPct val="92000"/>
              <a:tabLst>
                <a:tab pos="630555" algn="l"/>
              </a:tabLst>
            </a:pPr>
            <a:r>
              <a:rPr lang="en-US" sz="2000" spc="-5" dirty="0">
                <a:solidFill>
                  <a:schemeClr val="bg1"/>
                </a:solidFill>
                <a:latin typeface="Arial" panose="020B0604020202020204" pitchFamily="34" charset="0"/>
                <a:ea typeface="Microsoft Sans Serif" panose="020B0604020202020204" pitchFamily="34" charset="0"/>
                <a:cs typeface="Arial" panose="020B0604020202020204" pitchFamily="34" charset="0"/>
              </a:rPr>
              <a:t>Why comply with GCP?</a:t>
            </a:r>
          </a:p>
        </p:txBody>
      </p:sp>
      <p:grpSp>
        <p:nvGrpSpPr>
          <p:cNvPr id="27" name="Group 26">
            <a:extLst>
              <a:ext uri="{FF2B5EF4-FFF2-40B4-BE49-F238E27FC236}">
                <a16:creationId xmlns:a16="http://schemas.microsoft.com/office/drawing/2014/main" id="{42EFD137-50EB-1A85-003C-FD94D9626678}"/>
              </a:ext>
            </a:extLst>
          </p:cNvPr>
          <p:cNvGrpSpPr/>
          <p:nvPr/>
        </p:nvGrpSpPr>
        <p:grpSpPr>
          <a:xfrm>
            <a:off x="6333979" y="4794781"/>
            <a:ext cx="2841772" cy="1470401"/>
            <a:chOff x="6333979" y="4794781"/>
            <a:chExt cx="2841772" cy="1470401"/>
          </a:xfrm>
        </p:grpSpPr>
        <p:sp>
          <p:nvSpPr>
            <p:cNvPr id="18" name="Rounded Rectangle 17">
              <a:extLst>
                <a:ext uri="{FF2B5EF4-FFF2-40B4-BE49-F238E27FC236}">
                  <a16:creationId xmlns:a16="http://schemas.microsoft.com/office/drawing/2014/main" id="{0FA3DB2C-92CA-3172-BA87-71FE8ACECE2A}"/>
                </a:ext>
              </a:extLst>
            </p:cNvPr>
            <p:cNvSpPr/>
            <p:nvPr/>
          </p:nvSpPr>
          <p:spPr>
            <a:xfrm>
              <a:off x="6333979" y="4794781"/>
              <a:ext cx="2841772" cy="1470401"/>
            </a:xfrm>
            <a:prstGeom prst="roundRect">
              <a:avLst>
                <a:gd name="adj" fmla="val 16734"/>
              </a:avLst>
            </a:prstGeom>
            <a:solidFill>
              <a:srgbClr val="00A9C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CCBC80AB-EFC6-BC50-5BC5-7765D138A164}"/>
                </a:ext>
              </a:extLst>
            </p:cNvPr>
            <p:cNvSpPr txBox="1"/>
            <p:nvPr/>
          </p:nvSpPr>
          <p:spPr>
            <a:xfrm>
              <a:off x="6461583" y="5173700"/>
              <a:ext cx="2517191" cy="707886"/>
            </a:xfrm>
            <a:prstGeom prst="rect">
              <a:avLst/>
            </a:prstGeom>
            <a:noFill/>
          </p:spPr>
          <p:txBody>
            <a:bodyPr wrap="square">
              <a:spAutoFit/>
            </a:bodyPr>
            <a:lstStyle/>
            <a:p>
              <a:pPr marR="126365" lvl="0" algn="ctr">
                <a:buSzPct val="92000"/>
                <a:tabLst>
                  <a:tab pos="630555" algn="l"/>
                </a:tabLst>
              </a:pPr>
              <a:r>
                <a:rPr lang="en-US" sz="2000" spc="-5" dirty="0">
                  <a:solidFill>
                    <a:schemeClr val="bg1"/>
                  </a:solidFill>
                  <a:latin typeface="Arial" panose="020B0604020202020204" pitchFamily="34" charset="0"/>
                  <a:ea typeface="Microsoft Sans Serif" panose="020B0604020202020204" pitchFamily="34" charset="0"/>
                  <a:cs typeface="Arial" panose="020B0604020202020204" pitchFamily="34" charset="0"/>
                </a:rPr>
                <a:t>Protects human subjects</a:t>
              </a:r>
            </a:p>
          </p:txBody>
        </p:sp>
      </p:grpSp>
      <p:grpSp>
        <p:nvGrpSpPr>
          <p:cNvPr id="26" name="Group 25">
            <a:extLst>
              <a:ext uri="{FF2B5EF4-FFF2-40B4-BE49-F238E27FC236}">
                <a16:creationId xmlns:a16="http://schemas.microsoft.com/office/drawing/2014/main" id="{5BD6A4C7-8184-2CC4-6B3B-35D7BC6674FB}"/>
              </a:ext>
            </a:extLst>
          </p:cNvPr>
          <p:cNvGrpSpPr/>
          <p:nvPr/>
        </p:nvGrpSpPr>
        <p:grpSpPr>
          <a:xfrm>
            <a:off x="4323784" y="2794856"/>
            <a:ext cx="2841774" cy="1470401"/>
            <a:chOff x="4323784" y="2794856"/>
            <a:chExt cx="2841774" cy="1470401"/>
          </a:xfrm>
        </p:grpSpPr>
        <p:sp>
          <p:nvSpPr>
            <p:cNvPr id="20" name="Rounded Rectangle 19">
              <a:extLst>
                <a:ext uri="{FF2B5EF4-FFF2-40B4-BE49-F238E27FC236}">
                  <a16:creationId xmlns:a16="http://schemas.microsoft.com/office/drawing/2014/main" id="{35F53099-CFAE-1F4E-8BDC-2F6792092A57}"/>
                </a:ext>
              </a:extLst>
            </p:cNvPr>
            <p:cNvSpPr/>
            <p:nvPr/>
          </p:nvSpPr>
          <p:spPr>
            <a:xfrm>
              <a:off x="4323784" y="2794856"/>
              <a:ext cx="2841774" cy="1470401"/>
            </a:xfrm>
            <a:prstGeom prst="roundRect">
              <a:avLst>
                <a:gd name="adj" fmla="val 16734"/>
              </a:avLst>
            </a:prstGeom>
            <a:solidFill>
              <a:srgbClr val="ED8B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B48E3F00-9881-E15A-012D-77A6A737B259}"/>
                </a:ext>
              </a:extLst>
            </p:cNvPr>
            <p:cNvSpPr txBox="1"/>
            <p:nvPr/>
          </p:nvSpPr>
          <p:spPr>
            <a:xfrm>
              <a:off x="4701899" y="3009286"/>
              <a:ext cx="2201567" cy="1015663"/>
            </a:xfrm>
            <a:prstGeom prst="rect">
              <a:avLst/>
            </a:prstGeom>
            <a:noFill/>
          </p:spPr>
          <p:txBody>
            <a:bodyPr wrap="square">
              <a:spAutoFit/>
            </a:bodyPr>
            <a:lstStyle/>
            <a:p>
              <a:pPr marR="126365" lvl="0" algn="ctr">
                <a:buSzPct val="92000"/>
                <a:tabLst>
                  <a:tab pos="630555" algn="l"/>
                </a:tabLst>
              </a:pPr>
              <a:r>
                <a:rPr lang="en-US" sz="2000" spc="-5" dirty="0">
                  <a:solidFill>
                    <a:schemeClr val="bg1"/>
                  </a:solidFill>
                  <a:latin typeface="Arial" panose="020B0604020202020204" pitchFamily="34" charset="0"/>
                  <a:ea typeface="Microsoft Sans Serif" panose="020B0604020202020204" pitchFamily="34" charset="0"/>
                  <a:cs typeface="Arial" panose="020B0604020202020204" pitchFamily="34" charset="0"/>
                </a:rPr>
                <a:t>Makes good regulatory business sense</a:t>
              </a:r>
            </a:p>
          </p:txBody>
        </p:sp>
      </p:grpSp>
      <p:grpSp>
        <p:nvGrpSpPr>
          <p:cNvPr id="28" name="Group 27">
            <a:extLst>
              <a:ext uri="{FF2B5EF4-FFF2-40B4-BE49-F238E27FC236}">
                <a16:creationId xmlns:a16="http://schemas.microsoft.com/office/drawing/2014/main" id="{325EE81B-35BF-1D0E-0884-F3DB493807CE}"/>
              </a:ext>
            </a:extLst>
          </p:cNvPr>
          <p:cNvGrpSpPr/>
          <p:nvPr/>
        </p:nvGrpSpPr>
        <p:grpSpPr>
          <a:xfrm>
            <a:off x="8109224" y="2794856"/>
            <a:ext cx="2838651" cy="1470401"/>
            <a:chOff x="8109224" y="2794856"/>
            <a:chExt cx="2838651" cy="1470401"/>
          </a:xfrm>
        </p:grpSpPr>
        <p:sp>
          <p:nvSpPr>
            <p:cNvPr id="22" name="Rounded Rectangle 21">
              <a:extLst>
                <a:ext uri="{FF2B5EF4-FFF2-40B4-BE49-F238E27FC236}">
                  <a16:creationId xmlns:a16="http://schemas.microsoft.com/office/drawing/2014/main" id="{D6BFDB71-D8AC-E6C3-FCB8-427922072156}"/>
                </a:ext>
              </a:extLst>
            </p:cNvPr>
            <p:cNvSpPr/>
            <p:nvPr/>
          </p:nvSpPr>
          <p:spPr>
            <a:xfrm>
              <a:off x="8109224" y="2794856"/>
              <a:ext cx="2838651" cy="1470401"/>
            </a:xfrm>
            <a:prstGeom prst="roundRect">
              <a:avLst>
                <a:gd name="adj" fmla="val 16734"/>
              </a:avLst>
            </a:prstGeom>
            <a:solidFill>
              <a:srgbClr val="00A49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FC3EC071-637B-988B-29C4-036078B27347}"/>
                </a:ext>
              </a:extLst>
            </p:cNvPr>
            <p:cNvSpPr txBox="1"/>
            <p:nvPr/>
          </p:nvSpPr>
          <p:spPr>
            <a:xfrm>
              <a:off x="8321018" y="3022224"/>
              <a:ext cx="2517191" cy="1015663"/>
            </a:xfrm>
            <a:prstGeom prst="rect">
              <a:avLst/>
            </a:prstGeom>
            <a:noFill/>
          </p:spPr>
          <p:txBody>
            <a:bodyPr wrap="square">
              <a:spAutoFit/>
            </a:bodyPr>
            <a:lstStyle/>
            <a:p>
              <a:pPr marR="126365" lvl="0" algn="ctr">
                <a:buSzPct val="92000"/>
                <a:tabLst>
                  <a:tab pos="630555" algn="l"/>
                </a:tabLst>
              </a:pPr>
              <a:r>
                <a:rPr lang="en-US" sz="2000" spc="-5" dirty="0">
                  <a:solidFill>
                    <a:schemeClr val="bg1"/>
                  </a:solidFill>
                  <a:latin typeface="Arial" panose="020B0604020202020204" pitchFamily="34" charset="0"/>
                  <a:ea typeface="Microsoft Sans Serif" panose="020B0604020202020204" pitchFamily="34" charset="0"/>
                  <a:cs typeface="Arial" panose="020B0604020202020204" pitchFamily="34" charset="0"/>
                </a:rPr>
                <a:t>Facilitates registration approvals</a:t>
              </a:r>
            </a:p>
          </p:txBody>
        </p:sp>
      </p:grpSp>
      <p:pic>
        <p:nvPicPr>
          <p:cNvPr id="9" name="Picture 8" descr="A logo with purple and pink circles&#10;&#10;Description automatically generated">
            <a:extLst>
              <a:ext uri="{FF2B5EF4-FFF2-40B4-BE49-F238E27FC236}">
                <a16:creationId xmlns:a16="http://schemas.microsoft.com/office/drawing/2014/main" id="{0DDF0AEC-8A0E-732E-52F4-DAD07C043D2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499176" cy="1219537"/>
          </a:xfrm>
          <a:prstGeom prst="rect">
            <a:avLst/>
          </a:prstGeom>
        </p:spPr>
      </p:pic>
      <p:sp>
        <p:nvSpPr>
          <p:cNvPr id="4" name="Footer Placeholder 3">
            <a:extLst>
              <a:ext uri="{FF2B5EF4-FFF2-40B4-BE49-F238E27FC236}">
                <a16:creationId xmlns:a16="http://schemas.microsoft.com/office/drawing/2014/main" id="{231C8382-04CA-3AFC-7D80-9B0CB0FCCF3C}"/>
              </a:ext>
            </a:extLst>
          </p:cNvPr>
          <p:cNvSpPr>
            <a:spLocks noGrp="1"/>
          </p:cNvSpPr>
          <p:nvPr>
            <p:ph type="ftr" sz="quarter" idx="11"/>
          </p:nvPr>
        </p:nvSpPr>
        <p:spPr/>
        <p:txBody>
          <a:bodyPr/>
          <a:lstStyle/>
          <a:p>
            <a:r>
              <a:rPr lang="en-US"/>
              <a:t>V1.0 19/02/2026</a:t>
            </a:r>
          </a:p>
        </p:txBody>
      </p:sp>
      <p:pic>
        <p:nvPicPr>
          <p:cNvPr id="31" name="Audio 30">
            <a:extLst>
              <a:ext uri="{FF2B5EF4-FFF2-40B4-BE49-F238E27FC236}">
                <a16:creationId xmlns:a16="http://schemas.microsoft.com/office/drawing/2014/main" id="{9835C78C-FAA8-8BDE-9BF3-64A11E560F62}"/>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2024589447"/>
      </p:ext>
    </p:extLst>
  </p:cSld>
  <p:clrMapOvr>
    <a:masterClrMapping/>
  </p:clrMapOvr>
  <mc:AlternateContent xmlns:mc="http://schemas.openxmlformats.org/markup-compatibility/2006">
    <mc:Choice xmlns:p14="http://schemas.microsoft.com/office/powerpoint/2010/main" Requires="p14">
      <p:transition spd="slow" p14:dur="2000" advTm="78528"/>
    </mc:Choice>
    <mc:Fallback>
      <p:transition spd="slow" advTm="785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31"/>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8F71F6-6F65-56E9-08CD-5D39E149D3D0}"/>
            </a:ext>
          </a:extLst>
        </p:cNvPr>
        <p:cNvGrpSpPr/>
        <p:nvPr/>
      </p:nvGrpSpPr>
      <p:grpSpPr>
        <a:xfrm>
          <a:off x="0" y="0"/>
          <a:ext cx="0" cy="0"/>
          <a:chOff x="0" y="0"/>
          <a:chExt cx="0" cy="0"/>
        </a:xfrm>
      </p:grpSpPr>
      <p:sp>
        <p:nvSpPr>
          <p:cNvPr id="8" name="Oval 7">
            <a:extLst>
              <a:ext uri="{FF2B5EF4-FFF2-40B4-BE49-F238E27FC236}">
                <a16:creationId xmlns:a16="http://schemas.microsoft.com/office/drawing/2014/main" id="{DD7DB8B1-6155-04CE-E61B-2806C5359518}"/>
              </a:ext>
            </a:extLst>
          </p:cNvPr>
          <p:cNvSpPr/>
          <p:nvPr/>
        </p:nvSpPr>
        <p:spPr>
          <a:xfrm>
            <a:off x="8692622" y="3832293"/>
            <a:ext cx="5339255" cy="5339255"/>
          </a:xfrm>
          <a:prstGeom prst="ellipse">
            <a:avLst/>
          </a:prstGeom>
          <a:solidFill>
            <a:srgbClr val="005EB8">
              <a:alpha val="1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1">
            <a:extLst>
              <a:ext uri="{FF2B5EF4-FFF2-40B4-BE49-F238E27FC236}">
                <a16:creationId xmlns:a16="http://schemas.microsoft.com/office/drawing/2014/main" id="{C0773AA5-E341-22E5-275A-5FA48F8E18A0}"/>
              </a:ext>
            </a:extLst>
          </p:cNvPr>
          <p:cNvSpPr txBox="1">
            <a:spLocks noChangeArrowheads="1"/>
          </p:cNvSpPr>
          <p:nvPr/>
        </p:nvSpPr>
        <p:spPr>
          <a:xfrm>
            <a:off x="2856379" y="341068"/>
            <a:ext cx="6479242" cy="683136"/>
          </a:xfrm>
          <a:prstGeom prst="rect">
            <a:avLst/>
          </a:prstGeom>
          <a:noFill/>
        </p:spPr>
        <p:txBody>
          <a:bodyPr vert="horz" lIns="112542" tIns="56271" rIns="112542" bIns="56271" rtlCol="0" anchor="t">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defTabSz="529640">
              <a:defRPr/>
            </a:pPr>
            <a:r>
              <a:rPr lang="en-US" sz="3600" b="1" dirty="0">
                <a:solidFill>
                  <a:srgbClr val="005EB8"/>
                </a:solidFill>
                <a:latin typeface="Arial"/>
                <a:cs typeface="Arial"/>
              </a:rPr>
              <a:t>Reminder</a:t>
            </a:r>
          </a:p>
        </p:txBody>
      </p:sp>
      <p:sp>
        <p:nvSpPr>
          <p:cNvPr id="3" name="TextBox 2">
            <a:extLst>
              <a:ext uri="{FF2B5EF4-FFF2-40B4-BE49-F238E27FC236}">
                <a16:creationId xmlns:a16="http://schemas.microsoft.com/office/drawing/2014/main" id="{E04938DA-1530-72AF-9B08-6A8B51285815}"/>
              </a:ext>
            </a:extLst>
          </p:cNvPr>
          <p:cNvSpPr txBox="1"/>
          <p:nvPr/>
        </p:nvSpPr>
        <p:spPr>
          <a:xfrm>
            <a:off x="641333" y="1455085"/>
            <a:ext cx="7840515" cy="5324535"/>
          </a:xfrm>
          <a:prstGeom prst="rect">
            <a:avLst/>
          </a:prstGeom>
          <a:noFill/>
        </p:spPr>
        <p:txBody>
          <a:bodyPr wrap="square">
            <a:spAutoFit/>
          </a:bodyPr>
          <a:lstStyle/>
          <a:p>
            <a:pPr marL="342900" lvl="0" indent="-342900">
              <a:buFont typeface="+mj-lt"/>
              <a:buAutoNum type="arabicPeriod"/>
            </a:pPr>
            <a:r>
              <a:rPr lang="en-GB" sz="2000" b="1" dirty="0">
                <a:latin typeface="Arial" panose="020B0604020202020204" pitchFamily="34" charset="0"/>
                <a:cs typeface="Arial" panose="020B0604020202020204" pitchFamily="34" charset="0"/>
              </a:rPr>
              <a:t>NEVER administer study medication to anyone other than the patient whose name is on the label</a:t>
            </a:r>
            <a:endParaRPr lang="en-GB" sz="2000" dirty="0">
              <a:latin typeface="Arial" panose="020B0604020202020204" pitchFamily="34" charset="0"/>
              <a:cs typeface="Arial" panose="020B0604020202020204" pitchFamily="34" charset="0"/>
            </a:endParaRPr>
          </a:p>
          <a:p>
            <a:pPr marL="342900" lvl="0" indent="-342900">
              <a:buFont typeface="+mj-lt"/>
              <a:buAutoNum type="arabicPeriod"/>
            </a:pPr>
            <a:endParaRPr lang="en-GB" sz="2000" dirty="0">
              <a:latin typeface="Arial" panose="020B0604020202020204" pitchFamily="34" charset="0"/>
              <a:cs typeface="Arial" panose="020B0604020202020204" pitchFamily="34" charset="0"/>
            </a:endParaRPr>
          </a:p>
          <a:p>
            <a:pPr marL="342900" indent="-342900">
              <a:buFont typeface="+mj-lt"/>
              <a:buAutoNum type="arabicPeriod"/>
            </a:pPr>
            <a:r>
              <a:rPr lang="en-GB" sz="2000" b="1" dirty="0">
                <a:latin typeface="Arial" panose="020B0604020202020204" pitchFamily="34" charset="0"/>
                <a:cs typeface="Arial" panose="020B0604020202020204" pitchFamily="34" charset="0"/>
              </a:rPr>
              <a:t>NEVER open or crush the capsules </a:t>
            </a:r>
            <a:r>
              <a:rPr lang="en-GB" sz="2000" dirty="0">
                <a:latin typeface="Arial" panose="020B0604020202020204" pitchFamily="34" charset="0"/>
                <a:cs typeface="Arial" panose="020B0604020202020204" pitchFamily="34" charset="0"/>
              </a:rPr>
              <a:t>to make it easier for the patient to swallow the medication</a:t>
            </a:r>
          </a:p>
          <a:p>
            <a:pPr marL="342900" indent="-342900">
              <a:buFont typeface="+mj-lt"/>
              <a:buAutoNum type="arabicPeriod"/>
            </a:pPr>
            <a:endParaRPr lang="en-GB" sz="2000" dirty="0">
              <a:latin typeface="Arial" panose="020B0604020202020204" pitchFamily="34" charset="0"/>
              <a:cs typeface="Arial" panose="020B0604020202020204" pitchFamily="34" charset="0"/>
            </a:endParaRPr>
          </a:p>
          <a:p>
            <a:pPr marL="342900" indent="-342900">
              <a:buFont typeface="+mj-lt"/>
              <a:buAutoNum type="arabicPeriod"/>
            </a:pPr>
            <a:r>
              <a:rPr lang="en-GB" sz="2000" dirty="0">
                <a:latin typeface="Arial" panose="020B0604020202020204" pitchFamily="34" charset="0"/>
                <a:cs typeface="Arial" panose="020B0604020202020204" pitchFamily="34" charset="0"/>
              </a:rPr>
              <a:t>If you run out of study medication for a participant, contact your clinical trials or research pharmacy.</a:t>
            </a:r>
          </a:p>
          <a:p>
            <a:pPr marL="342900" indent="-342900">
              <a:buFont typeface="+mj-lt"/>
              <a:buAutoNum type="arabicPeriod"/>
            </a:pPr>
            <a:endParaRPr lang="en-GB" sz="2000" dirty="0">
              <a:latin typeface="Arial" panose="020B0604020202020204" pitchFamily="34" charset="0"/>
              <a:cs typeface="Arial" panose="020B0604020202020204" pitchFamily="34" charset="0"/>
            </a:endParaRPr>
          </a:p>
          <a:p>
            <a:pPr marL="342900" indent="-342900">
              <a:buFont typeface="+mj-lt"/>
              <a:buAutoNum type="arabicPeriod"/>
            </a:pPr>
            <a:r>
              <a:rPr lang="en-GB" sz="2000" b="1" dirty="0">
                <a:latin typeface="Arial" panose="020B0604020202020204" pitchFamily="34" charset="0"/>
                <a:cs typeface="Arial" panose="020B0604020202020204" pitchFamily="34" charset="0"/>
              </a:rPr>
              <a:t>DO NOT try to enforce study medication</a:t>
            </a:r>
            <a:r>
              <a:rPr lang="en-GB" sz="2000" dirty="0">
                <a:latin typeface="Arial" panose="020B0604020202020204" pitchFamily="34" charset="0"/>
                <a:cs typeface="Arial" panose="020B0604020202020204" pitchFamily="34" charset="0"/>
              </a:rPr>
              <a:t>. Patients can withdraw their consent to participate in the study at any point, even if they are detained under the Mental Health Act</a:t>
            </a:r>
          </a:p>
          <a:p>
            <a:pPr marL="342900" indent="-342900">
              <a:buFont typeface="+mj-lt"/>
              <a:buAutoNum type="arabicPeriod"/>
            </a:pPr>
            <a:endParaRPr lang="en-GB" sz="2000" dirty="0">
              <a:latin typeface="Arial" panose="020B0604020202020204" pitchFamily="34" charset="0"/>
              <a:cs typeface="Arial" panose="020B0604020202020204" pitchFamily="34" charset="0"/>
            </a:endParaRPr>
          </a:p>
          <a:p>
            <a:pPr marL="342900" indent="-342900">
              <a:buFont typeface="+mj-lt"/>
              <a:buAutoNum type="arabicPeriod"/>
            </a:pPr>
            <a:r>
              <a:rPr lang="en-GB" sz="2000" dirty="0">
                <a:latin typeface="Arial" panose="020B0604020202020204" pitchFamily="34" charset="0"/>
                <a:cs typeface="Arial" panose="020B0604020202020204" pitchFamily="34" charset="0"/>
              </a:rPr>
              <a:t>Do not ask doctors on the ward/in the hospital to prescribe the study medication or make changes to it. The principal investigator at your Trust should be contacted. </a:t>
            </a:r>
          </a:p>
          <a:p>
            <a:endParaRPr lang="en-GB" sz="2000" dirty="0">
              <a:latin typeface="Arial" panose="020B0604020202020204" pitchFamily="34" charset="0"/>
              <a:cs typeface="Arial" panose="020B0604020202020204" pitchFamily="34" charset="0"/>
            </a:endParaRPr>
          </a:p>
        </p:txBody>
      </p:sp>
      <p:sp>
        <p:nvSpPr>
          <p:cNvPr id="6" name="Oval 5">
            <a:extLst>
              <a:ext uri="{FF2B5EF4-FFF2-40B4-BE49-F238E27FC236}">
                <a16:creationId xmlns:a16="http://schemas.microsoft.com/office/drawing/2014/main" id="{F48507F1-D5D3-61D1-EFCC-A6C93B0343B6}"/>
              </a:ext>
            </a:extLst>
          </p:cNvPr>
          <p:cNvSpPr/>
          <p:nvPr/>
        </p:nvSpPr>
        <p:spPr>
          <a:xfrm>
            <a:off x="8602716" y="2691919"/>
            <a:ext cx="2391104" cy="2391104"/>
          </a:xfrm>
          <a:prstGeom prst="ellipse">
            <a:avLst/>
          </a:prstGeom>
          <a:solidFill>
            <a:srgbClr val="053C7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B43BED4-0B6D-B349-D174-60D527CCF2BE}"/>
              </a:ext>
            </a:extLst>
          </p:cNvPr>
          <p:cNvSpPr txBox="1"/>
          <p:nvPr/>
        </p:nvSpPr>
        <p:spPr>
          <a:xfrm>
            <a:off x="8773509" y="3287306"/>
            <a:ext cx="2049517" cy="1200329"/>
          </a:xfrm>
          <a:prstGeom prst="rect">
            <a:avLst/>
          </a:prstGeom>
          <a:noFill/>
        </p:spPr>
        <p:txBody>
          <a:bodyPr wrap="square">
            <a:spAutoFit/>
          </a:bodyPr>
          <a:lstStyle/>
          <a:p>
            <a:pPr algn="ctr"/>
            <a:r>
              <a:rPr lang="en-GB" sz="1800" dirty="0">
                <a:solidFill>
                  <a:schemeClr val="bg1"/>
                </a:solidFill>
                <a:latin typeface="Arial" panose="020B0604020202020204" pitchFamily="34" charset="0"/>
                <a:cs typeface="Arial" panose="020B0604020202020204" pitchFamily="34" charset="0"/>
              </a:rPr>
              <a:t>For GOTHIC2 queries please contact your R&amp;D department.</a:t>
            </a:r>
            <a:endParaRPr lang="en-US" sz="1800" dirty="0">
              <a:solidFill>
                <a:schemeClr val="bg1"/>
              </a:solidFill>
              <a:latin typeface="Arial" panose="020B0604020202020204" pitchFamily="34" charset="0"/>
              <a:cs typeface="Arial" panose="020B0604020202020204" pitchFamily="34" charset="0"/>
            </a:endParaRPr>
          </a:p>
        </p:txBody>
      </p:sp>
      <p:pic>
        <p:nvPicPr>
          <p:cNvPr id="10" name="Picture 9" descr="A logo with purple and pink circles&#10;&#10;Description automatically generated">
            <a:extLst>
              <a:ext uri="{FF2B5EF4-FFF2-40B4-BE49-F238E27FC236}">
                <a16:creationId xmlns:a16="http://schemas.microsoft.com/office/drawing/2014/main" id="{D7A2453A-F7A4-E3E6-3F4D-5BB7A70692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499176" cy="1219537"/>
          </a:xfrm>
          <a:prstGeom prst="rect">
            <a:avLst/>
          </a:prstGeom>
        </p:spPr>
      </p:pic>
      <p:sp>
        <p:nvSpPr>
          <p:cNvPr id="2" name="Footer Placeholder 1">
            <a:extLst>
              <a:ext uri="{FF2B5EF4-FFF2-40B4-BE49-F238E27FC236}">
                <a16:creationId xmlns:a16="http://schemas.microsoft.com/office/drawing/2014/main" id="{47B39238-E414-5460-EF5A-4B60255CC4F8}"/>
              </a:ext>
            </a:extLst>
          </p:cNvPr>
          <p:cNvSpPr>
            <a:spLocks noGrp="1"/>
          </p:cNvSpPr>
          <p:nvPr>
            <p:ph type="ftr" sz="quarter" idx="11"/>
          </p:nvPr>
        </p:nvSpPr>
        <p:spPr/>
        <p:txBody>
          <a:bodyPr/>
          <a:lstStyle/>
          <a:p>
            <a:r>
              <a:rPr lang="en-US"/>
              <a:t>V1.0 19/02/2026</a:t>
            </a:r>
          </a:p>
        </p:txBody>
      </p:sp>
      <p:pic>
        <p:nvPicPr>
          <p:cNvPr id="11" name="Audio 10">
            <a:extLst>
              <a:ext uri="{FF2B5EF4-FFF2-40B4-BE49-F238E27FC236}">
                <a16:creationId xmlns:a16="http://schemas.microsoft.com/office/drawing/2014/main" id="{9366EF7A-35C1-BBE7-DBE2-CEC1760997D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424836548"/>
      </p:ext>
    </p:extLst>
  </p:cSld>
  <p:clrMapOvr>
    <a:masterClrMapping/>
  </p:clrMapOvr>
  <mc:AlternateContent xmlns:mc="http://schemas.openxmlformats.org/markup-compatibility/2006">
    <mc:Choice xmlns:p14="http://schemas.microsoft.com/office/powerpoint/2010/main" Requires="p14">
      <p:transition spd="slow" p14:dur="2000" advTm="75200"/>
    </mc:Choice>
    <mc:Fallback>
      <p:transition spd="slow" advTm="75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265EB7-2059-8526-7E12-4DE5DDA7BB49}"/>
            </a:ext>
          </a:extLst>
        </p:cNvPr>
        <p:cNvGrpSpPr/>
        <p:nvPr/>
      </p:nvGrpSpPr>
      <p:grpSpPr>
        <a:xfrm>
          <a:off x="0" y="0"/>
          <a:ext cx="0" cy="0"/>
          <a:chOff x="0" y="0"/>
          <a:chExt cx="0" cy="0"/>
        </a:xfrm>
      </p:grpSpPr>
      <p:sp>
        <p:nvSpPr>
          <p:cNvPr id="7" name="Rectangle 1">
            <a:extLst>
              <a:ext uri="{FF2B5EF4-FFF2-40B4-BE49-F238E27FC236}">
                <a16:creationId xmlns:a16="http://schemas.microsoft.com/office/drawing/2014/main" id="{8345BD32-EEA9-2FC0-F4C7-DB6AD308A6DC}"/>
              </a:ext>
            </a:extLst>
          </p:cNvPr>
          <p:cNvSpPr txBox="1">
            <a:spLocks noChangeArrowheads="1"/>
          </p:cNvSpPr>
          <p:nvPr/>
        </p:nvSpPr>
        <p:spPr>
          <a:xfrm>
            <a:off x="2146842" y="306884"/>
            <a:ext cx="7898317" cy="766848"/>
          </a:xfrm>
          <a:prstGeom prst="rect">
            <a:avLst/>
          </a:prstGeom>
          <a:noFill/>
        </p:spPr>
        <p:txBody>
          <a:bodyPr vert="horz" lIns="112542" tIns="56271" rIns="112542" bIns="56271" rtlCol="0" anchor="t">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defTabSz="529640">
              <a:defRPr/>
            </a:pPr>
            <a:r>
              <a:rPr lang="en-US" sz="3600" b="1" dirty="0">
                <a:solidFill>
                  <a:srgbClr val="005EB8"/>
                </a:solidFill>
                <a:latin typeface="Arial"/>
                <a:cs typeface="Arial"/>
              </a:rPr>
              <a:t>More information</a:t>
            </a:r>
          </a:p>
        </p:txBody>
      </p:sp>
      <p:pic>
        <p:nvPicPr>
          <p:cNvPr id="2" name="Picture 1" descr="A person holding a pen and a large checklist&#10;&#10;Description automatically generated">
            <a:extLst>
              <a:ext uri="{FF2B5EF4-FFF2-40B4-BE49-F238E27FC236}">
                <a16:creationId xmlns:a16="http://schemas.microsoft.com/office/drawing/2014/main" id="{E4148ECC-96A5-1ACB-52DA-05A6D2C52115}"/>
              </a:ext>
            </a:extLst>
          </p:cNvPr>
          <p:cNvPicPr>
            <a:picLocks noChangeAspect="1"/>
          </p:cNvPicPr>
          <p:nvPr/>
        </p:nvPicPr>
        <p:blipFill>
          <a:blip r:embed="rId5"/>
          <a:stretch>
            <a:fillRect/>
          </a:stretch>
        </p:blipFill>
        <p:spPr>
          <a:xfrm>
            <a:off x="8900368" y="1946184"/>
            <a:ext cx="2441920" cy="2505722"/>
          </a:xfrm>
          <a:prstGeom prst="rect">
            <a:avLst/>
          </a:prstGeom>
        </p:spPr>
      </p:pic>
      <p:sp>
        <p:nvSpPr>
          <p:cNvPr id="6" name="TextBox 5">
            <a:extLst>
              <a:ext uri="{FF2B5EF4-FFF2-40B4-BE49-F238E27FC236}">
                <a16:creationId xmlns:a16="http://schemas.microsoft.com/office/drawing/2014/main" id="{366AF709-C55E-9A6C-1F87-1EC47354F11D}"/>
              </a:ext>
            </a:extLst>
          </p:cNvPr>
          <p:cNvSpPr txBox="1"/>
          <p:nvPr/>
        </p:nvSpPr>
        <p:spPr>
          <a:xfrm>
            <a:off x="589698" y="1578261"/>
            <a:ext cx="7898318" cy="4893647"/>
          </a:xfrm>
          <a:prstGeom prst="rect">
            <a:avLst/>
          </a:prstGeom>
          <a:noFill/>
        </p:spPr>
        <p:txBody>
          <a:bodyPr wrap="square">
            <a:spAutoFit/>
          </a:bodyPr>
          <a:lstStyle/>
          <a:p>
            <a:r>
              <a:rPr lang="en-GB" sz="2400" dirty="0">
                <a:latin typeface="Arial" panose="020B0604020202020204" pitchFamily="34" charset="0"/>
                <a:cs typeface="Arial" panose="020B0604020202020204" pitchFamily="34" charset="0"/>
              </a:rPr>
              <a:t>If you would like any further general information about the GOTHIC2 study,  please look at the study website:</a:t>
            </a:r>
          </a:p>
          <a:p>
            <a:r>
              <a:rPr lang="en-GB" sz="2400" dirty="0">
                <a:latin typeface="Arial" panose="020B0604020202020204" pitchFamily="34" charset="0"/>
                <a:cs typeface="Arial" panose="020B0604020202020204" pitchFamily="34" charset="0"/>
                <a:hlinkClick r:id="rId6"/>
              </a:rPr>
              <a:t>gothic2@liverpool.ac.uk</a:t>
            </a:r>
            <a:endParaRPr lang="en-GB" sz="2400" dirty="0">
              <a:latin typeface="Arial" panose="020B0604020202020204" pitchFamily="34" charset="0"/>
              <a:cs typeface="Arial" panose="020B0604020202020204" pitchFamily="34" charset="0"/>
            </a:endParaRPr>
          </a:p>
          <a:p>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The full study research plan (protocol) is available on the NIHR website: </a:t>
            </a:r>
            <a:r>
              <a:rPr lang="en-GB" sz="2400" u="sng" dirty="0">
                <a:latin typeface="Arial" panose="020B0604020202020204" pitchFamily="34" charset="0"/>
                <a:cs typeface="Arial" panose="020B0604020202020204" pitchFamily="34" charset="0"/>
                <a:hlinkClick r:id="rId7"/>
              </a:rPr>
              <a:t>https://fundingawards.nihr.ac.uk/award/NIHR131157</a:t>
            </a:r>
            <a:r>
              <a:rPr lang="en-GB" sz="2400" u="sng" dirty="0">
                <a:latin typeface="Arial" panose="020B0604020202020204" pitchFamily="34" charset="0"/>
                <a:cs typeface="Arial" panose="020B0604020202020204" pitchFamily="34" charset="0"/>
              </a:rPr>
              <a:t>.</a:t>
            </a:r>
            <a:endParaRPr lang="en-GB" sz="2400" dirty="0">
              <a:latin typeface="Arial" panose="020B0604020202020204" pitchFamily="34" charset="0"/>
              <a:cs typeface="Arial" panose="020B0604020202020204" pitchFamily="34" charset="0"/>
            </a:endParaRPr>
          </a:p>
          <a:p>
            <a:pPr marL="0" indent="0">
              <a:buNone/>
            </a:pPr>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The local research assistant, study principal investigator and pharmacy will be able to help with any specific questions you have relating to the trial or patient under your care.</a:t>
            </a:r>
          </a:p>
          <a:p>
            <a:pPr marL="0" indent="0">
              <a:buNone/>
            </a:pPr>
            <a:r>
              <a:rPr lang="en-GB" sz="2400" dirty="0">
                <a:latin typeface="Arial" panose="020B0604020202020204" pitchFamily="34" charset="0"/>
                <a:cs typeface="Arial" panose="020B0604020202020204" pitchFamily="34" charset="0"/>
              </a:rPr>
              <a:t> </a:t>
            </a:r>
          </a:p>
        </p:txBody>
      </p:sp>
      <p:pic>
        <p:nvPicPr>
          <p:cNvPr id="8" name="Picture 7" descr="A logo with purple and pink circles&#10;&#10;Description automatically generated">
            <a:extLst>
              <a:ext uri="{FF2B5EF4-FFF2-40B4-BE49-F238E27FC236}">
                <a16:creationId xmlns:a16="http://schemas.microsoft.com/office/drawing/2014/main" id="{C510B62C-3841-E22A-68FA-7C8B9200DB1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499176" cy="1219537"/>
          </a:xfrm>
          <a:prstGeom prst="rect">
            <a:avLst/>
          </a:prstGeom>
        </p:spPr>
      </p:pic>
      <p:sp>
        <p:nvSpPr>
          <p:cNvPr id="3" name="Footer Placeholder 2">
            <a:extLst>
              <a:ext uri="{FF2B5EF4-FFF2-40B4-BE49-F238E27FC236}">
                <a16:creationId xmlns:a16="http://schemas.microsoft.com/office/drawing/2014/main" id="{DB17DAD0-994A-3E0A-92BB-6636E226C396}"/>
              </a:ext>
            </a:extLst>
          </p:cNvPr>
          <p:cNvSpPr>
            <a:spLocks noGrp="1"/>
          </p:cNvSpPr>
          <p:nvPr>
            <p:ph type="ftr" sz="quarter" idx="11"/>
          </p:nvPr>
        </p:nvSpPr>
        <p:spPr/>
        <p:txBody>
          <a:bodyPr/>
          <a:lstStyle/>
          <a:p>
            <a:r>
              <a:rPr lang="en-US"/>
              <a:t>V1.0 19/02/2026</a:t>
            </a:r>
          </a:p>
        </p:txBody>
      </p:sp>
      <p:pic>
        <p:nvPicPr>
          <p:cNvPr id="9" name="Audio 8">
            <a:extLst>
              <a:ext uri="{FF2B5EF4-FFF2-40B4-BE49-F238E27FC236}">
                <a16:creationId xmlns:a16="http://schemas.microsoft.com/office/drawing/2014/main" id="{A278B9A0-1147-C9F1-9E7D-89BF8D8F389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101270545"/>
      </p:ext>
    </p:extLst>
  </p:cSld>
  <p:clrMapOvr>
    <a:masterClrMapping/>
  </p:clrMapOvr>
  <mc:AlternateContent xmlns:mc="http://schemas.openxmlformats.org/markup-compatibility/2006">
    <mc:Choice xmlns:p14="http://schemas.microsoft.com/office/powerpoint/2010/main" Requires="p14">
      <p:transition spd="slow" p14:dur="2000" advTm="60341"/>
    </mc:Choice>
    <mc:Fallback>
      <p:transition spd="slow" advTm="603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a:extLst>
            <a:ext uri="{FF2B5EF4-FFF2-40B4-BE49-F238E27FC236}">
              <a16:creationId xmlns:a16="http://schemas.microsoft.com/office/drawing/2014/main" id="{75D83957-6607-80A6-7BA1-71E9A9EB8E4F}"/>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CFAD2A8C-B8FD-DF63-14BC-DD95D5D50C62}"/>
              </a:ext>
            </a:extLst>
          </p:cNvPr>
          <p:cNvSpPr/>
          <p:nvPr/>
        </p:nvSpPr>
        <p:spPr>
          <a:xfrm>
            <a:off x="0" y="4572001"/>
            <a:ext cx="12192000" cy="2286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2">
            <a:extLst>
              <a:ext uri="{FF2B5EF4-FFF2-40B4-BE49-F238E27FC236}">
                <a16:creationId xmlns:a16="http://schemas.microsoft.com/office/drawing/2014/main" id="{0C4ED127-E0A3-FB03-4CF9-4848ED7EB3F5}"/>
              </a:ext>
            </a:extLst>
          </p:cNvPr>
          <p:cNvSpPr txBox="1">
            <a:spLocks noChangeArrowheads="1"/>
          </p:cNvSpPr>
          <p:nvPr/>
        </p:nvSpPr>
        <p:spPr>
          <a:xfrm>
            <a:off x="1769242" y="2037725"/>
            <a:ext cx="8047870" cy="3497751"/>
          </a:xfrm>
          <a:prstGeom prst="rect">
            <a:avLst/>
          </a:prstGeom>
        </p:spPr>
        <p:txBody>
          <a:bodyPr vert="horz" lIns="112542" tIns="56271" rIns="112542" bIns="56271"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defTabSz="529640">
              <a:lnSpc>
                <a:spcPct val="90000"/>
              </a:lnSpc>
              <a:defRPr/>
            </a:pPr>
            <a:r>
              <a:rPr lang="en-US" sz="5400" b="1" dirty="0">
                <a:solidFill>
                  <a:schemeClr val="bg1"/>
                </a:solidFill>
                <a:latin typeface="Arial" panose="020B0604020202020204" pitchFamily="34" charset="0"/>
                <a:cs typeface="Arial" panose="020B0604020202020204" pitchFamily="34" charset="0"/>
              </a:rPr>
              <a:t>Thank you</a:t>
            </a:r>
            <a:br>
              <a:rPr lang="en-US" sz="5400" dirty="0">
                <a:solidFill>
                  <a:schemeClr val="bg1"/>
                </a:solidFill>
                <a:latin typeface="Arial" panose="020B0604020202020204" pitchFamily="34" charset="0"/>
                <a:cs typeface="Arial" panose="020B0604020202020204" pitchFamily="34" charset="0"/>
              </a:rPr>
            </a:br>
            <a:endParaRPr lang="en-US" sz="5400" dirty="0">
              <a:solidFill>
                <a:schemeClr val="bg1"/>
              </a:solidFill>
              <a:latin typeface="Arial" panose="020B0604020202020204" pitchFamily="34" charset="0"/>
              <a:cs typeface="Arial" panose="020B0604020202020204" pitchFamily="34" charset="0"/>
            </a:endParaRPr>
          </a:p>
        </p:txBody>
      </p:sp>
      <p:sp>
        <p:nvSpPr>
          <p:cNvPr id="8" name="Rectangle 3">
            <a:extLst>
              <a:ext uri="{FF2B5EF4-FFF2-40B4-BE49-F238E27FC236}">
                <a16:creationId xmlns:a16="http://schemas.microsoft.com/office/drawing/2014/main" id="{E467CF9B-D1EF-1C6D-8BB2-7F8C52EF6CA8}"/>
              </a:ext>
            </a:extLst>
          </p:cNvPr>
          <p:cNvSpPr txBox="1">
            <a:spLocks noChangeArrowheads="1"/>
          </p:cNvSpPr>
          <p:nvPr/>
        </p:nvSpPr>
        <p:spPr>
          <a:xfrm>
            <a:off x="680358" y="4604087"/>
            <a:ext cx="10831283" cy="1071083"/>
          </a:xfrm>
          <a:prstGeom prst="rect">
            <a:avLst/>
          </a:prstGeom>
        </p:spPr>
        <p:txBody>
          <a:bodyPr vert="horz" lIns="112542" tIns="56271" rIns="112542" bIns="56271"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defTabSz="529640">
              <a:spcBef>
                <a:spcPct val="0"/>
              </a:spcBef>
              <a:defRPr/>
            </a:pPr>
            <a:r>
              <a:rPr lang="en-US" sz="2000" dirty="0">
                <a:solidFill>
                  <a:schemeClr val="tx1"/>
                </a:solidFill>
                <a:latin typeface="Arial" pitchFamily="34" charset="0"/>
                <a:cs typeface="Arial" pitchFamily="34" charset="0"/>
              </a:rPr>
              <a:t>If you have any study queries please contact the Trial Manager: Julie Perry, </a:t>
            </a:r>
            <a:r>
              <a:rPr lang="en-US" sz="2000" dirty="0">
                <a:solidFill>
                  <a:schemeClr val="tx1"/>
                </a:solidFill>
                <a:latin typeface="Arial" pitchFamily="34" charset="0"/>
                <a:cs typeface="Arial" pitchFamily="34" charset="0"/>
                <a:hlinkClick r:id="rId5"/>
              </a:rPr>
              <a:t>gothic2@liverpool.ac.uk</a:t>
            </a:r>
            <a:endParaRPr lang="en-US" sz="2000" dirty="0">
              <a:solidFill>
                <a:schemeClr val="tx1"/>
              </a:solidFill>
              <a:latin typeface="Arial" pitchFamily="34" charset="0"/>
              <a:cs typeface="Arial" pitchFamily="34" charset="0"/>
            </a:endParaRPr>
          </a:p>
          <a:p>
            <a:pPr defTabSz="529640">
              <a:spcBef>
                <a:spcPct val="0"/>
              </a:spcBef>
              <a:defRPr/>
            </a:pPr>
            <a:r>
              <a:rPr lang="en-US" sz="2000" dirty="0">
                <a:solidFill>
                  <a:schemeClr val="tx1"/>
                </a:solidFill>
                <a:latin typeface="Arial" pitchFamily="34" charset="0"/>
                <a:cs typeface="Arial" pitchFamily="34" charset="0"/>
              </a:rPr>
              <a:t> </a:t>
            </a:r>
          </a:p>
        </p:txBody>
      </p:sp>
      <p:pic>
        <p:nvPicPr>
          <p:cNvPr id="4" name="Picture 3">
            <a:extLst>
              <a:ext uri="{FF2B5EF4-FFF2-40B4-BE49-F238E27FC236}">
                <a16:creationId xmlns:a16="http://schemas.microsoft.com/office/drawing/2014/main" id="{11E81338-515E-F52B-B21C-929080354C40}"/>
              </a:ext>
            </a:extLst>
          </p:cNvPr>
          <p:cNvPicPr>
            <a:picLocks noChangeAspect="1"/>
          </p:cNvPicPr>
          <p:nvPr/>
        </p:nvPicPr>
        <p:blipFill>
          <a:blip r:embed="rId6"/>
          <a:stretch>
            <a:fillRect/>
          </a:stretch>
        </p:blipFill>
        <p:spPr>
          <a:xfrm>
            <a:off x="0" y="0"/>
            <a:ext cx="1403094" cy="1322524"/>
          </a:xfrm>
          <a:prstGeom prst="rect">
            <a:avLst/>
          </a:prstGeom>
        </p:spPr>
      </p:pic>
      <p:pic>
        <p:nvPicPr>
          <p:cNvPr id="2" name="Picture 1" descr="Graphical user interface, logo&#10;&#10;Description automatically generated">
            <a:extLst>
              <a:ext uri="{FF2B5EF4-FFF2-40B4-BE49-F238E27FC236}">
                <a16:creationId xmlns:a16="http://schemas.microsoft.com/office/drawing/2014/main" id="{4D00FFCA-D219-AF4D-4AAD-57F2523850CA}"/>
              </a:ext>
            </a:extLst>
          </p:cNvPr>
          <p:cNvPicPr>
            <a:picLocks noChangeAspect="1"/>
          </p:cNvPicPr>
          <p:nvPr/>
        </p:nvPicPr>
        <p:blipFill>
          <a:blip r:embed="rId7"/>
          <a:stretch>
            <a:fillRect/>
          </a:stretch>
        </p:blipFill>
        <p:spPr>
          <a:xfrm>
            <a:off x="-2601" y="5017943"/>
            <a:ext cx="2027084" cy="1434848"/>
          </a:xfrm>
          <a:prstGeom prst="rect">
            <a:avLst/>
          </a:prstGeom>
        </p:spPr>
      </p:pic>
      <p:pic>
        <p:nvPicPr>
          <p:cNvPr id="3" name="Picture 9" descr="A picture containing text, clipart&#10;&#10;Description automatically generated">
            <a:extLst>
              <a:ext uri="{FF2B5EF4-FFF2-40B4-BE49-F238E27FC236}">
                <a16:creationId xmlns:a16="http://schemas.microsoft.com/office/drawing/2014/main" id="{4414A1D9-7E84-EA57-4579-3CD7534DFC2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23319" y="5666628"/>
            <a:ext cx="1342830" cy="34307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text, sign&#10;&#10;Description automatically generated">
            <a:extLst>
              <a:ext uri="{FF2B5EF4-FFF2-40B4-BE49-F238E27FC236}">
                <a16:creationId xmlns:a16="http://schemas.microsoft.com/office/drawing/2014/main" id="{7B9254D8-9A7B-BAB6-4FF9-78A822C1BFA9}"/>
              </a:ext>
            </a:extLst>
          </p:cNvPr>
          <p:cNvPicPr/>
          <p:nvPr/>
        </p:nvPicPr>
        <p:blipFill rotWithShape="1">
          <a:blip r:embed="rId9" cstate="print">
            <a:extLst>
              <a:ext uri="{28A0092B-C50C-407E-A947-70E740481C1C}">
                <a14:useLocalDpi xmlns:a14="http://schemas.microsoft.com/office/drawing/2010/main" val="0"/>
              </a:ext>
            </a:extLst>
          </a:blip>
          <a:srcRect r="-2451" b="-13173"/>
          <a:stretch/>
        </p:blipFill>
        <p:spPr bwMode="auto">
          <a:xfrm>
            <a:off x="4573020" y="5631286"/>
            <a:ext cx="1484774" cy="378416"/>
          </a:xfrm>
          <a:prstGeom prst="rect">
            <a:avLst/>
          </a:prstGeom>
          <a:noFill/>
          <a:ln>
            <a:noFill/>
          </a:ln>
          <a:extLst>
            <a:ext uri="{53640926-AAD7-44D8-BBD7-CCE9431645EC}">
              <a14:shadowObscured xmlns:a14="http://schemas.microsoft.com/office/drawing/2010/main"/>
            </a:ext>
          </a:extLst>
        </p:spPr>
      </p:pic>
      <p:pic>
        <p:nvPicPr>
          <p:cNvPr id="9" name="Picture 8" descr="A purple rectangular sign with yellow text&#10;&#10;AI-generated content may be incorrect.">
            <a:extLst>
              <a:ext uri="{FF2B5EF4-FFF2-40B4-BE49-F238E27FC236}">
                <a16:creationId xmlns:a16="http://schemas.microsoft.com/office/drawing/2014/main" id="{43BE9299-ECF7-2333-6B54-22C18AD1A791}"/>
              </a:ext>
            </a:extLst>
          </p:cNvPr>
          <p:cNvPicPr>
            <a:picLocks noChangeAspect="1"/>
          </p:cNvPicPr>
          <p:nvPr/>
        </p:nvPicPr>
        <p:blipFill>
          <a:blip r:embed="rId10"/>
          <a:srcRect l="16454" r="16605"/>
          <a:stretch>
            <a:fillRect/>
          </a:stretch>
        </p:blipFill>
        <p:spPr>
          <a:xfrm>
            <a:off x="10598776" y="5461422"/>
            <a:ext cx="1291126" cy="871802"/>
          </a:xfrm>
          <a:prstGeom prst="rect">
            <a:avLst/>
          </a:prstGeom>
        </p:spPr>
      </p:pic>
      <p:pic>
        <p:nvPicPr>
          <p:cNvPr id="12" name="Picture 11" descr="A logo with blue and green colors&#10;&#10;AI-generated content may be incorrect.">
            <a:extLst>
              <a:ext uri="{FF2B5EF4-FFF2-40B4-BE49-F238E27FC236}">
                <a16:creationId xmlns:a16="http://schemas.microsoft.com/office/drawing/2014/main" id="{494338D4-FA1F-A18D-FDF8-23144CC595BD}"/>
              </a:ext>
            </a:extLst>
          </p:cNvPr>
          <p:cNvPicPr>
            <a:picLocks noChangeAspect="1"/>
          </p:cNvPicPr>
          <p:nvPr/>
        </p:nvPicPr>
        <p:blipFill>
          <a:blip r:embed="rId11"/>
          <a:stretch>
            <a:fillRect/>
          </a:stretch>
        </p:blipFill>
        <p:spPr>
          <a:xfrm>
            <a:off x="1696220" y="5314674"/>
            <a:ext cx="1513261" cy="898392"/>
          </a:xfrm>
          <a:prstGeom prst="rect">
            <a:avLst/>
          </a:prstGeom>
        </p:spPr>
      </p:pic>
      <p:pic>
        <p:nvPicPr>
          <p:cNvPr id="13" name="Picture 12">
            <a:extLst>
              <a:ext uri="{FF2B5EF4-FFF2-40B4-BE49-F238E27FC236}">
                <a16:creationId xmlns:a16="http://schemas.microsoft.com/office/drawing/2014/main" id="{237B1D81-0A4A-80B1-8DFB-36E7AD987130}"/>
              </a:ext>
            </a:extLst>
          </p:cNvPr>
          <p:cNvPicPr>
            <a:picLocks noChangeAspect="1"/>
          </p:cNvPicPr>
          <p:nvPr/>
        </p:nvPicPr>
        <p:blipFill>
          <a:blip r:embed="rId12"/>
          <a:stretch>
            <a:fillRect/>
          </a:stretch>
        </p:blipFill>
        <p:spPr>
          <a:xfrm>
            <a:off x="6164514" y="5449757"/>
            <a:ext cx="953639" cy="788484"/>
          </a:xfrm>
          <a:prstGeom prst="rect">
            <a:avLst/>
          </a:prstGeom>
        </p:spPr>
      </p:pic>
      <p:pic>
        <p:nvPicPr>
          <p:cNvPr id="14" name="Picture 2" descr="UCLan University of Central Lancashire">
            <a:extLst>
              <a:ext uri="{FF2B5EF4-FFF2-40B4-BE49-F238E27FC236}">
                <a16:creationId xmlns:a16="http://schemas.microsoft.com/office/drawing/2014/main" id="{8152BEC9-35DC-430D-7E1B-F362AE1AA57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057670" y="5458766"/>
            <a:ext cx="168592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3">
            <a:extLst>
              <a:ext uri="{FF2B5EF4-FFF2-40B4-BE49-F238E27FC236}">
                <a16:creationId xmlns:a16="http://schemas.microsoft.com/office/drawing/2014/main" id="{AC46B54F-A34D-8999-6407-3D7588A8EE9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674726" y="5569116"/>
            <a:ext cx="19240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Footer Placeholder 15">
            <a:extLst>
              <a:ext uri="{FF2B5EF4-FFF2-40B4-BE49-F238E27FC236}">
                <a16:creationId xmlns:a16="http://schemas.microsoft.com/office/drawing/2014/main" id="{878AEEFB-E263-22BA-7F4A-3230E0C4DF81}"/>
              </a:ext>
            </a:extLst>
          </p:cNvPr>
          <p:cNvSpPr>
            <a:spLocks noGrp="1"/>
          </p:cNvSpPr>
          <p:nvPr>
            <p:ph type="ftr" sz="quarter" idx="11"/>
          </p:nvPr>
        </p:nvSpPr>
        <p:spPr>
          <a:xfrm>
            <a:off x="4234114" y="6338277"/>
            <a:ext cx="3860800" cy="365125"/>
          </a:xfrm>
        </p:spPr>
        <p:txBody>
          <a:bodyPr/>
          <a:lstStyle/>
          <a:p>
            <a:r>
              <a:rPr lang="en-US" dirty="0"/>
              <a:t>V1.0 19/02/2026</a:t>
            </a:r>
          </a:p>
        </p:txBody>
      </p:sp>
      <p:pic>
        <p:nvPicPr>
          <p:cNvPr id="17" name="Audio 16">
            <a:extLst>
              <a:ext uri="{FF2B5EF4-FFF2-40B4-BE49-F238E27FC236}">
                <a16:creationId xmlns:a16="http://schemas.microsoft.com/office/drawing/2014/main" id="{D2D28233-DAFA-B507-F416-B9ABC9D05BA7}"/>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266651129"/>
      </p:ext>
    </p:extLst>
  </p:cSld>
  <p:clrMapOvr>
    <a:masterClrMapping/>
  </p:clrMapOvr>
  <mc:AlternateContent xmlns:mc="http://schemas.openxmlformats.org/markup-compatibility/2006">
    <mc:Choice xmlns:p14="http://schemas.microsoft.com/office/powerpoint/2010/main" Requires="p14">
      <p:transition spd="slow" p14:dur="2000" advTm="49226"/>
    </mc:Choice>
    <mc:Fallback>
      <p:transition spd="slow" advTm="492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FB14CA-10B2-251F-E8A5-3ABADBA293FA}"/>
            </a:ext>
          </a:extLst>
        </p:cNvPr>
        <p:cNvGrpSpPr/>
        <p:nvPr/>
      </p:nvGrpSpPr>
      <p:grpSpPr>
        <a:xfrm>
          <a:off x="0" y="0"/>
          <a:ext cx="0" cy="0"/>
          <a:chOff x="0" y="0"/>
          <a:chExt cx="0" cy="0"/>
        </a:xfrm>
      </p:grpSpPr>
      <p:sp>
        <p:nvSpPr>
          <p:cNvPr id="7" name="Rectangle 1">
            <a:extLst>
              <a:ext uri="{FF2B5EF4-FFF2-40B4-BE49-F238E27FC236}">
                <a16:creationId xmlns:a16="http://schemas.microsoft.com/office/drawing/2014/main" id="{2A04A04F-D0D4-BB2F-38B2-664A4B4A808D}"/>
              </a:ext>
            </a:extLst>
          </p:cNvPr>
          <p:cNvSpPr txBox="1">
            <a:spLocks noChangeArrowheads="1"/>
          </p:cNvSpPr>
          <p:nvPr/>
        </p:nvSpPr>
        <p:spPr>
          <a:xfrm>
            <a:off x="2146842" y="268907"/>
            <a:ext cx="7898317" cy="766848"/>
          </a:xfrm>
          <a:prstGeom prst="rect">
            <a:avLst/>
          </a:prstGeom>
          <a:noFill/>
        </p:spPr>
        <p:txBody>
          <a:bodyPr vert="horz" lIns="112542" tIns="56271" rIns="112542" bIns="56271" rtlCol="0" anchor="t">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defTabSz="529640">
              <a:defRPr/>
            </a:pPr>
            <a:r>
              <a:rPr lang="en-US" sz="3600" b="1" dirty="0">
                <a:solidFill>
                  <a:srgbClr val="005EB8"/>
                </a:solidFill>
                <a:latin typeface="Arial"/>
                <a:cs typeface="Arial"/>
              </a:rPr>
              <a:t>Local Site Key Contacts</a:t>
            </a:r>
          </a:p>
        </p:txBody>
      </p:sp>
      <p:sp>
        <p:nvSpPr>
          <p:cNvPr id="3" name="Oval 2">
            <a:extLst>
              <a:ext uri="{FF2B5EF4-FFF2-40B4-BE49-F238E27FC236}">
                <a16:creationId xmlns:a16="http://schemas.microsoft.com/office/drawing/2014/main" id="{2B086EB8-C750-D528-7B55-4DF22AF173F4}"/>
              </a:ext>
            </a:extLst>
          </p:cNvPr>
          <p:cNvSpPr/>
          <p:nvPr/>
        </p:nvSpPr>
        <p:spPr>
          <a:xfrm>
            <a:off x="10458346" y="2358217"/>
            <a:ext cx="5339255" cy="5339255"/>
          </a:xfrm>
          <a:prstGeom prst="ellipse">
            <a:avLst/>
          </a:prstGeom>
          <a:solidFill>
            <a:srgbClr val="005EB8">
              <a:alpha val="1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3DC04F72-60AE-49EB-F052-EDF476D49BD9}"/>
              </a:ext>
            </a:extLst>
          </p:cNvPr>
          <p:cNvSpPr/>
          <p:nvPr/>
        </p:nvSpPr>
        <p:spPr>
          <a:xfrm>
            <a:off x="6968925" y="4794781"/>
            <a:ext cx="5339255" cy="5339255"/>
          </a:xfrm>
          <a:prstGeom prst="ellipse">
            <a:avLst/>
          </a:prstGeom>
          <a:solidFill>
            <a:srgbClr val="005EB8">
              <a:alpha val="1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A logo with purple and pink circles&#10;&#10;Description automatically generated">
            <a:extLst>
              <a:ext uri="{FF2B5EF4-FFF2-40B4-BE49-F238E27FC236}">
                <a16:creationId xmlns:a16="http://schemas.microsoft.com/office/drawing/2014/main" id="{571B54DC-BCBE-D653-8FE0-DB3641ACB4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499176" cy="1219537"/>
          </a:xfrm>
          <a:prstGeom prst="rect">
            <a:avLst/>
          </a:prstGeom>
        </p:spPr>
      </p:pic>
      <p:sp>
        <p:nvSpPr>
          <p:cNvPr id="5" name="TextBox 4">
            <a:extLst>
              <a:ext uri="{FF2B5EF4-FFF2-40B4-BE49-F238E27FC236}">
                <a16:creationId xmlns:a16="http://schemas.microsoft.com/office/drawing/2014/main" id="{0F94A0A4-04EF-8A28-1E88-D15C58C9C2CB}"/>
              </a:ext>
            </a:extLst>
          </p:cNvPr>
          <p:cNvSpPr txBox="1"/>
          <p:nvPr/>
        </p:nvSpPr>
        <p:spPr>
          <a:xfrm>
            <a:off x="929640" y="1645920"/>
            <a:ext cx="9723120" cy="4524315"/>
          </a:xfrm>
          <a:prstGeom prst="rect">
            <a:avLst/>
          </a:prstGeom>
          <a:noFill/>
        </p:spPr>
        <p:txBody>
          <a:bodyPr wrap="square" rtlCol="0">
            <a:spAutoFit/>
          </a:bodyPr>
          <a:lstStyle/>
          <a:p>
            <a:r>
              <a:rPr lang="en-GB" sz="2400" b="1" dirty="0">
                <a:latin typeface="Arial" panose="020B0604020202020204" pitchFamily="34" charset="0"/>
                <a:cs typeface="Arial" panose="020B0604020202020204" pitchFamily="34" charset="0"/>
              </a:rPr>
              <a:t>Principal Investigator: [insert contact]</a:t>
            </a:r>
          </a:p>
          <a:p>
            <a:endParaRPr lang="en-GB" sz="2400" b="1" dirty="0">
              <a:latin typeface="Arial" panose="020B0604020202020204" pitchFamily="34" charset="0"/>
              <a:cs typeface="Arial" panose="020B0604020202020204" pitchFamily="34" charset="0"/>
            </a:endParaRPr>
          </a:p>
          <a:p>
            <a:endParaRPr lang="en-GB" sz="2400" b="1" dirty="0">
              <a:latin typeface="Arial" panose="020B0604020202020204" pitchFamily="34" charset="0"/>
              <a:cs typeface="Arial" panose="020B0604020202020204" pitchFamily="34" charset="0"/>
            </a:endParaRPr>
          </a:p>
          <a:p>
            <a:r>
              <a:rPr lang="en-GB" sz="2400" b="1" dirty="0">
                <a:latin typeface="Arial" panose="020B0604020202020204" pitchFamily="34" charset="0"/>
                <a:cs typeface="Arial" panose="020B0604020202020204" pitchFamily="34" charset="0"/>
              </a:rPr>
              <a:t>Clinical Trials/Research Pharmacist: [insert contact]</a:t>
            </a:r>
          </a:p>
          <a:p>
            <a:endParaRPr lang="en-GB" sz="2400" b="1" dirty="0">
              <a:latin typeface="Arial" panose="020B0604020202020204" pitchFamily="34" charset="0"/>
              <a:cs typeface="Arial" panose="020B0604020202020204" pitchFamily="34" charset="0"/>
            </a:endParaRPr>
          </a:p>
          <a:p>
            <a:endParaRPr lang="en-GB" sz="2400" b="1" dirty="0">
              <a:latin typeface="Arial" panose="020B0604020202020204" pitchFamily="34" charset="0"/>
              <a:cs typeface="Arial" panose="020B0604020202020204" pitchFamily="34" charset="0"/>
            </a:endParaRPr>
          </a:p>
          <a:p>
            <a:r>
              <a:rPr lang="en-GB" sz="2400" b="1" dirty="0">
                <a:latin typeface="Arial" panose="020B0604020202020204" pitchFamily="34" charset="0"/>
                <a:cs typeface="Arial" panose="020B0604020202020204" pitchFamily="34" charset="0"/>
              </a:rPr>
              <a:t>Research and Development: [insert contact]</a:t>
            </a:r>
          </a:p>
          <a:p>
            <a:endParaRPr lang="en-GB" sz="2400" b="1" dirty="0">
              <a:latin typeface="Arial" panose="020B0604020202020204" pitchFamily="34" charset="0"/>
              <a:cs typeface="Arial" panose="020B0604020202020204" pitchFamily="34" charset="0"/>
            </a:endParaRPr>
          </a:p>
          <a:p>
            <a:endParaRPr lang="en-GB" sz="2400" b="1" dirty="0">
              <a:latin typeface="Arial" panose="020B0604020202020204" pitchFamily="34" charset="0"/>
              <a:cs typeface="Arial" panose="020B0604020202020204" pitchFamily="34" charset="0"/>
            </a:endParaRPr>
          </a:p>
          <a:p>
            <a:r>
              <a:rPr lang="en-GB" sz="2400" b="1" dirty="0">
                <a:latin typeface="Arial" panose="020B0604020202020204" pitchFamily="34" charset="0"/>
                <a:cs typeface="Arial" panose="020B0604020202020204" pitchFamily="34" charset="0"/>
              </a:rPr>
              <a:t>Research Assistant/Clinical Research Practitioner/Research Nurse: [insert contact]</a:t>
            </a:r>
          </a:p>
          <a:p>
            <a:endParaRPr lang="en-GB" sz="2400" b="1" dirty="0">
              <a:latin typeface="Arial" panose="020B0604020202020204" pitchFamily="34" charset="0"/>
              <a:cs typeface="Arial" panose="020B0604020202020204" pitchFamily="34" charset="0"/>
            </a:endParaRPr>
          </a:p>
        </p:txBody>
      </p:sp>
      <p:sp>
        <p:nvSpPr>
          <p:cNvPr id="8" name="Footer Placeholder 7">
            <a:extLst>
              <a:ext uri="{FF2B5EF4-FFF2-40B4-BE49-F238E27FC236}">
                <a16:creationId xmlns:a16="http://schemas.microsoft.com/office/drawing/2014/main" id="{20C0B84B-5D34-E485-8492-57C129779D9D}"/>
              </a:ext>
            </a:extLst>
          </p:cNvPr>
          <p:cNvSpPr>
            <a:spLocks noGrp="1"/>
          </p:cNvSpPr>
          <p:nvPr>
            <p:ph type="ftr" sz="quarter" idx="11"/>
          </p:nvPr>
        </p:nvSpPr>
        <p:spPr/>
        <p:txBody>
          <a:bodyPr/>
          <a:lstStyle/>
          <a:p>
            <a:r>
              <a:rPr lang="en-US"/>
              <a:t>V1.0 19/02/2026</a:t>
            </a:r>
          </a:p>
        </p:txBody>
      </p:sp>
      <p:pic>
        <p:nvPicPr>
          <p:cNvPr id="9" name="Audio 8">
            <a:extLst>
              <a:ext uri="{FF2B5EF4-FFF2-40B4-BE49-F238E27FC236}">
                <a16:creationId xmlns:a16="http://schemas.microsoft.com/office/drawing/2014/main" id="{E7035D35-18B8-3FDB-F6A0-D26B0A574B9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579927259"/>
      </p:ext>
    </p:extLst>
  </p:cSld>
  <p:clrMapOvr>
    <a:masterClrMapping/>
  </p:clrMapOvr>
  <mc:AlternateContent xmlns:mc="http://schemas.openxmlformats.org/markup-compatibility/2006">
    <mc:Choice xmlns:p14="http://schemas.microsoft.com/office/powerpoint/2010/main" Requires="p14">
      <p:transition spd="slow" p14:dur="2000" advTm="12157"/>
    </mc:Choice>
    <mc:Fallback>
      <p:transition spd="slow" advTm="121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749588" y="1881917"/>
            <a:ext cx="8818158" cy="3777332"/>
          </a:xfrm>
          <a:prstGeom prst="rect">
            <a:avLst/>
          </a:prstGeom>
        </p:spPr>
        <p:txBody>
          <a:bodyPr vert="horz" lIns="112542" tIns="56271" rIns="112542" bIns="56271"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7223" indent="-287223">
              <a:spcBef>
                <a:spcPts val="4355"/>
              </a:spcBef>
              <a:buFontTx/>
              <a:buChar char="•"/>
              <a:defRPr/>
            </a:pPr>
            <a:r>
              <a:rPr lang="en-GB" sz="2400" dirty="0">
                <a:latin typeface="Arial" panose="020B0604020202020204" pitchFamily="34" charset="0"/>
                <a:cs typeface="Arial" panose="020B0604020202020204" pitchFamily="34" charset="0"/>
              </a:rPr>
              <a:t>GOTHIC2 is a clinical trial taking place across multiple NHS Trusts in England. </a:t>
            </a:r>
            <a:r>
              <a:rPr lang="en-GB" sz="2400" dirty="0">
                <a:latin typeface="Arial" panose="020B0604020202020204" pitchFamily="34" charset="0"/>
                <a:ea typeface="Times New Roman" panose="02020603050405020304" pitchFamily="18" charset="0"/>
                <a:cs typeface="Arial" panose="020B0604020202020204" pitchFamily="34" charset="0"/>
              </a:rPr>
              <a:t>The study has all the necessary ethical and regulatory approvals including Trust R&amp;D approvals</a:t>
            </a:r>
          </a:p>
          <a:p>
            <a:pPr marL="287223" indent="-287223">
              <a:spcBef>
                <a:spcPts val="4355"/>
              </a:spcBef>
              <a:buFontTx/>
              <a:buChar char="•"/>
              <a:defRPr/>
            </a:pPr>
            <a:r>
              <a:rPr lang="en-GB" sz="2400" dirty="0">
                <a:latin typeface="Arial" panose="020B0604020202020204" pitchFamily="34" charset="0"/>
                <a:ea typeface="Times New Roman" panose="02020603050405020304" pitchFamily="18" charset="0"/>
                <a:cs typeface="Arial" panose="020B0604020202020204" pitchFamily="34" charset="0"/>
              </a:rPr>
              <a:t>GOTHIC2 aims to find effective treatment(s) for clozapine-induced hypersalivation (CIH) without adding to the overall side-effect burden.</a:t>
            </a:r>
          </a:p>
          <a:p>
            <a:pPr marL="0" indent="0">
              <a:spcBef>
                <a:spcPts val="4355"/>
              </a:spcBef>
              <a:buNone/>
              <a:defRPr/>
            </a:pPr>
            <a:endParaRPr lang="en-GB" sz="2400" dirty="0">
              <a:latin typeface="Arial" panose="020B0604020202020204" pitchFamily="34" charset="0"/>
              <a:ea typeface="Times New Roman" panose="02020603050405020304" pitchFamily="18" charset="0"/>
              <a:cs typeface="Times New Roman" panose="02020603050405020304" pitchFamily="18" charset="0"/>
            </a:endParaRPr>
          </a:p>
        </p:txBody>
      </p:sp>
      <p:pic>
        <p:nvPicPr>
          <p:cNvPr id="3" name="Picture 2" descr="Graphical user interface, logo&#10;&#10;Description automatically generated">
            <a:extLst>
              <a:ext uri="{FF2B5EF4-FFF2-40B4-BE49-F238E27FC236}">
                <a16:creationId xmlns:a16="http://schemas.microsoft.com/office/drawing/2014/main" id="{32FD08FD-0D59-2BC2-256E-A3B09F96A44F}"/>
              </a:ext>
            </a:extLst>
          </p:cNvPr>
          <p:cNvPicPr>
            <a:picLocks noChangeAspect="1"/>
          </p:cNvPicPr>
          <p:nvPr/>
        </p:nvPicPr>
        <p:blipFill>
          <a:blip r:embed="rId5"/>
          <a:stretch>
            <a:fillRect/>
          </a:stretch>
        </p:blipFill>
        <p:spPr>
          <a:xfrm>
            <a:off x="-54099" y="5282271"/>
            <a:ext cx="2027084" cy="1434848"/>
          </a:xfrm>
          <a:prstGeom prst="rect">
            <a:avLst/>
          </a:prstGeom>
        </p:spPr>
      </p:pic>
      <p:sp>
        <p:nvSpPr>
          <p:cNvPr id="7" name="Rectangle 1">
            <a:extLst>
              <a:ext uri="{FF2B5EF4-FFF2-40B4-BE49-F238E27FC236}">
                <a16:creationId xmlns:a16="http://schemas.microsoft.com/office/drawing/2014/main" id="{9B812EC7-8B7F-1C85-9165-9CFA0F919D24}"/>
              </a:ext>
            </a:extLst>
          </p:cNvPr>
          <p:cNvSpPr txBox="1">
            <a:spLocks noChangeArrowheads="1"/>
          </p:cNvSpPr>
          <p:nvPr/>
        </p:nvSpPr>
        <p:spPr>
          <a:xfrm>
            <a:off x="2856379" y="485624"/>
            <a:ext cx="6479242" cy="683136"/>
          </a:xfrm>
          <a:prstGeom prst="rect">
            <a:avLst/>
          </a:prstGeom>
          <a:noFill/>
        </p:spPr>
        <p:txBody>
          <a:bodyPr vert="horz" lIns="91440" tIns="45720" rIns="91440" bIns="45720" rtlCol="0" anchor="t">
            <a:normAutofit/>
          </a:bodyPr>
          <a:lstStyle>
            <a:lvl1pPr algn="ctr" defTabSz="562722" rtl="0" eaLnBrk="1" latinLnBrk="0" hangingPunct="1">
              <a:spcBef>
                <a:spcPct val="0"/>
              </a:spcBef>
              <a:buNone/>
              <a:defRPr sz="5416" kern="1200">
                <a:solidFill>
                  <a:schemeClr val="tx1"/>
                </a:solidFill>
                <a:latin typeface="+mj-lt"/>
                <a:ea typeface="+mj-ea"/>
                <a:cs typeface="+mj-cs"/>
              </a:defRPr>
            </a:lvl1pPr>
          </a:lstStyle>
          <a:p>
            <a:pPr defTabSz="529640">
              <a:defRPr/>
            </a:pPr>
            <a:r>
              <a:rPr lang="en-US" sz="3600" b="1" dirty="0">
                <a:solidFill>
                  <a:srgbClr val="005EB8"/>
                </a:solidFill>
                <a:latin typeface="Arial"/>
                <a:cs typeface="Arial"/>
              </a:rPr>
              <a:t>GOTHIC2 Summary</a:t>
            </a:r>
          </a:p>
        </p:txBody>
      </p:sp>
      <p:pic>
        <p:nvPicPr>
          <p:cNvPr id="6" name="Picture 9" descr="A picture containing text, clipart&#10;&#10;Description automatically generated">
            <a:extLst>
              <a:ext uri="{FF2B5EF4-FFF2-40B4-BE49-F238E27FC236}">
                <a16:creationId xmlns:a16="http://schemas.microsoft.com/office/drawing/2014/main" id="{FD31DF3A-CF65-65F3-AAE6-77C6F5B635A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71821" y="5930956"/>
            <a:ext cx="1342830" cy="34307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icture containing text, sign&#10;&#10;Description automatically generated">
            <a:extLst>
              <a:ext uri="{FF2B5EF4-FFF2-40B4-BE49-F238E27FC236}">
                <a16:creationId xmlns:a16="http://schemas.microsoft.com/office/drawing/2014/main" id="{CB5DC642-4518-8687-266E-E43AE5CCDA8B}"/>
              </a:ext>
            </a:extLst>
          </p:cNvPr>
          <p:cNvPicPr/>
          <p:nvPr/>
        </p:nvPicPr>
        <p:blipFill rotWithShape="1">
          <a:blip r:embed="rId7" cstate="print">
            <a:extLst>
              <a:ext uri="{28A0092B-C50C-407E-A947-70E740481C1C}">
                <a14:useLocalDpi xmlns:a14="http://schemas.microsoft.com/office/drawing/2010/main" val="0"/>
              </a:ext>
            </a:extLst>
          </a:blip>
          <a:srcRect r="-2451" b="-13173"/>
          <a:stretch/>
        </p:blipFill>
        <p:spPr bwMode="auto">
          <a:xfrm>
            <a:off x="4521522" y="5895614"/>
            <a:ext cx="1484774" cy="378416"/>
          </a:xfrm>
          <a:prstGeom prst="rect">
            <a:avLst/>
          </a:prstGeom>
          <a:noFill/>
          <a:ln>
            <a:noFill/>
          </a:ln>
          <a:extLst>
            <a:ext uri="{53640926-AAD7-44D8-BBD7-CCE9431645EC}">
              <a14:shadowObscured xmlns:a14="http://schemas.microsoft.com/office/drawing/2010/main"/>
            </a:ext>
          </a:extLst>
        </p:spPr>
      </p:pic>
      <p:pic>
        <p:nvPicPr>
          <p:cNvPr id="13" name="Picture 12" descr="A purple rectangular sign with yellow text&#10;&#10;AI-generated content may be incorrect.">
            <a:extLst>
              <a:ext uri="{FF2B5EF4-FFF2-40B4-BE49-F238E27FC236}">
                <a16:creationId xmlns:a16="http://schemas.microsoft.com/office/drawing/2014/main" id="{82251A4C-657D-0B8E-6F9F-0A10C9EBB515}"/>
              </a:ext>
            </a:extLst>
          </p:cNvPr>
          <p:cNvPicPr>
            <a:picLocks noChangeAspect="1"/>
          </p:cNvPicPr>
          <p:nvPr/>
        </p:nvPicPr>
        <p:blipFill>
          <a:blip r:embed="rId8"/>
          <a:srcRect l="16454" r="16605"/>
          <a:stretch>
            <a:fillRect/>
          </a:stretch>
        </p:blipFill>
        <p:spPr>
          <a:xfrm>
            <a:off x="10547278" y="5725750"/>
            <a:ext cx="1291126" cy="871802"/>
          </a:xfrm>
          <a:prstGeom prst="rect">
            <a:avLst/>
          </a:prstGeom>
        </p:spPr>
      </p:pic>
      <p:pic>
        <p:nvPicPr>
          <p:cNvPr id="17" name="Picture 16" descr="A logo with blue and green colors&#10;&#10;AI-generated content may be incorrect.">
            <a:extLst>
              <a:ext uri="{FF2B5EF4-FFF2-40B4-BE49-F238E27FC236}">
                <a16:creationId xmlns:a16="http://schemas.microsoft.com/office/drawing/2014/main" id="{E89D40F3-938F-5148-E892-D7CD0FFD9D29}"/>
              </a:ext>
            </a:extLst>
          </p:cNvPr>
          <p:cNvPicPr>
            <a:picLocks noChangeAspect="1"/>
          </p:cNvPicPr>
          <p:nvPr/>
        </p:nvPicPr>
        <p:blipFill>
          <a:blip r:embed="rId9"/>
          <a:stretch>
            <a:fillRect/>
          </a:stretch>
        </p:blipFill>
        <p:spPr>
          <a:xfrm>
            <a:off x="1644722" y="5579002"/>
            <a:ext cx="1513261" cy="898392"/>
          </a:xfrm>
          <a:prstGeom prst="rect">
            <a:avLst/>
          </a:prstGeom>
        </p:spPr>
      </p:pic>
      <p:pic>
        <p:nvPicPr>
          <p:cNvPr id="9" name="Picture 8" descr="A logo with purple and pink circles&#10;&#10;Description automatically generated">
            <a:extLst>
              <a:ext uri="{FF2B5EF4-FFF2-40B4-BE49-F238E27FC236}">
                <a16:creationId xmlns:a16="http://schemas.microsoft.com/office/drawing/2014/main" id="{0BE0D6EB-2555-45DF-403F-33EF8EE1C05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1499176" cy="1219537"/>
          </a:xfrm>
          <a:prstGeom prst="rect">
            <a:avLst/>
          </a:prstGeom>
        </p:spPr>
      </p:pic>
      <p:pic>
        <p:nvPicPr>
          <p:cNvPr id="12" name="Picture 11">
            <a:extLst>
              <a:ext uri="{FF2B5EF4-FFF2-40B4-BE49-F238E27FC236}">
                <a16:creationId xmlns:a16="http://schemas.microsoft.com/office/drawing/2014/main" id="{66E8592A-3A64-605E-4EE1-417A8D2DA328}"/>
              </a:ext>
            </a:extLst>
          </p:cNvPr>
          <p:cNvPicPr>
            <a:picLocks noChangeAspect="1"/>
          </p:cNvPicPr>
          <p:nvPr/>
        </p:nvPicPr>
        <p:blipFill>
          <a:blip r:embed="rId11"/>
          <a:stretch>
            <a:fillRect/>
          </a:stretch>
        </p:blipFill>
        <p:spPr>
          <a:xfrm>
            <a:off x="6113016" y="5714085"/>
            <a:ext cx="953639" cy="788484"/>
          </a:xfrm>
          <a:prstGeom prst="rect">
            <a:avLst/>
          </a:prstGeom>
        </p:spPr>
      </p:pic>
      <p:pic>
        <p:nvPicPr>
          <p:cNvPr id="2050" name="Picture 2" descr="UCLan University of Central Lancashire">
            <a:extLst>
              <a:ext uri="{FF2B5EF4-FFF2-40B4-BE49-F238E27FC236}">
                <a16:creationId xmlns:a16="http://schemas.microsoft.com/office/drawing/2014/main" id="{BEAFFCC7-D705-BAA5-4D88-31AEB6E0A08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06172" y="5723094"/>
            <a:ext cx="168592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a:extLst>
              <a:ext uri="{FF2B5EF4-FFF2-40B4-BE49-F238E27FC236}">
                <a16:creationId xmlns:a16="http://schemas.microsoft.com/office/drawing/2014/main" id="{6BFA5F9E-E66F-E7EE-D84B-76F617CE265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623228" y="5833444"/>
            <a:ext cx="19240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E00EFCB7-D33B-4E27-E57F-CA86E9541BE8}"/>
              </a:ext>
            </a:extLst>
          </p:cNvPr>
          <p:cNvSpPr>
            <a:spLocks noGrp="1"/>
          </p:cNvSpPr>
          <p:nvPr>
            <p:ph type="ftr" sz="quarter" idx="11"/>
          </p:nvPr>
        </p:nvSpPr>
        <p:spPr>
          <a:xfrm>
            <a:off x="4165600" y="6462696"/>
            <a:ext cx="3860800" cy="365125"/>
          </a:xfrm>
        </p:spPr>
        <p:txBody>
          <a:bodyPr/>
          <a:lstStyle/>
          <a:p>
            <a:r>
              <a:rPr lang="en-US" dirty="0"/>
              <a:t>V1.0 19/02/2026</a:t>
            </a:r>
          </a:p>
        </p:txBody>
      </p:sp>
      <p:pic>
        <p:nvPicPr>
          <p:cNvPr id="11" name="Audio 10">
            <a:extLst>
              <a:ext uri="{FF2B5EF4-FFF2-40B4-BE49-F238E27FC236}">
                <a16:creationId xmlns:a16="http://schemas.microsoft.com/office/drawing/2014/main" id="{FEC67295-016D-551D-6994-173FA250CA6A}"/>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202560137"/>
      </p:ext>
    </p:extLst>
  </p:cSld>
  <p:clrMapOvr>
    <a:masterClrMapping/>
  </p:clrMapOvr>
  <mc:AlternateContent xmlns:mc="http://schemas.openxmlformats.org/markup-compatibility/2006">
    <mc:Choice xmlns:p14="http://schemas.microsoft.com/office/powerpoint/2010/main" Requires="p14">
      <p:transition spd="slow" p14:dur="2000" advTm="40661"/>
    </mc:Choice>
    <mc:Fallback>
      <p:transition spd="slow" advTm="406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80EC2DC7-2E1F-44F1-EED9-DA00BC09D74E}"/>
              </a:ext>
            </a:extLst>
          </p:cNvPr>
          <p:cNvSpPr/>
          <p:nvPr/>
        </p:nvSpPr>
        <p:spPr>
          <a:xfrm>
            <a:off x="10458346" y="2358217"/>
            <a:ext cx="5339255" cy="5339255"/>
          </a:xfrm>
          <a:prstGeom prst="ellipse">
            <a:avLst/>
          </a:prstGeom>
          <a:solidFill>
            <a:srgbClr val="005EB8">
              <a:alpha val="1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BB4ED15-D159-5DA3-92B1-CEA98ABEA690}"/>
              </a:ext>
            </a:extLst>
          </p:cNvPr>
          <p:cNvSpPr/>
          <p:nvPr/>
        </p:nvSpPr>
        <p:spPr>
          <a:xfrm>
            <a:off x="6968925" y="4794781"/>
            <a:ext cx="5339255" cy="5339255"/>
          </a:xfrm>
          <a:prstGeom prst="ellipse">
            <a:avLst/>
          </a:prstGeom>
          <a:solidFill>
            <a:srgbClr val="005EB8">
              <a:alpha val="1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AutoShape 2"/>
          <p:cNvSpPr>
            <a:spLocks/>
          </p:cNvSpPr>
          <p:nvPr/>
        </p:nvSpPr>
        <p:spPr bwMode="auto">
          <a:xfrm>
            <a:off x="637037" y="1701720"/>
            <a:ext cx="10414659" cy="4156363"/>
          </a:xfrm>
          <a:custGeom>
            <a:avLst/>
            <a:gdLst>
              <a:gd name="T0" fmla="*/ 4075907 w 21600"/>
              <a:gd name="T1" fmla="*/ 357188 h 21600"/>
              <a:gd name="T2" fmla="*/ 4075907 w 21600"/>
              <a:gd name="T3" fmla="*/ 357188 h 21600"/>
              <a:gd name="T4" fmla="*/ 4075907 w 21600"/>
              <a:gd name="T5" fmla="*/ 357188 h 21600"/>
              <a:gd name="T6" fmla="*/ 4075907 w 21600"/>
              <a:gd name="T7" fmla="*/ 357188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6054" tIns="46054" rIns="46054" bIns="46054" anchor="t"/>
          <a:lstStyle/>
          <a:p>
            <a:pPr marR="126365" lvl="0">
              <a:buSzPct val="92000"/>
              <a:tabLst>
                <a:tab pos="630555" algn="l"/>
              </a:tabLst>
            </a:pPr>
            <a:r>
              <a:rPr lang="en-GB" sz="2400" b="1" dirty="0">
                <a:latin typeface="Arial" panose="020B0604020202020204" pitchFamily="34" charset="0"/>
                <a:ea typeface="Times New Roman" panose="02020603050405020304" pitchFamily="18" charset="0"/>
                <a:cs typeface="Arial" panose="020B0604020202020204" pitchFamily="34" charset="0"/>
              </a:rPr>
              <a:t>This trial is important because: </a:t>
            </a:r>
          </a:p>
        </p:txBody>
      </p:sp>
      <p:sp>
        <p:nvSpPr>
          <p:cNvPr id="3" name="Rectangle 1">
            <a:extLst>
              <a:ext uri="{FF2B5EF4-FFF2-40B4-BE49-F238E27FC236}">
                <a16:creationId xmlns:a16="http://schemas.microsoft.com/office/drawing/2014/main" id="{1442675E-9B96-7457-2689-8B788864A93D}"/>
              </a:ext>
            </a:extLst>
          </p:cNvPr>
          <p:cNvSpPr txBox="1">
            <a:spLocks noChangeArrowheads="1"/>
          </p:cNvSpPr>
          <p:nvPr/>
        </p:nvSpPr>
        <p:spPr>
          <a:xfrm>
            <a:off x="2856379" y="530741"/>
            <a:ext cx="6479242" cy="683136"/>
          </a:xfrm>
          <a:prstGeom prst="rect">
            <a:avLst/>
          </a:prstGeom>
          <a:noFill/>
        </p:spPr>
        <p:txBody>
          <a:bodyPr vert="horz" lIns="91440" tIns="45720" rIns="91440" bIns="45720" rtlCol="0" anchor="t">
            <a:normAutofit/>
          </a:bodyPr>
          <a:lstStyle>
            <a:lvl1pPr algn="ctr" defTabSz="562722" rtl="0" eaLnBrk="1" latinLnBrk="0" hangingPunct="1">
              <a:spcBef>
                <a:spcPct val="0"/>
              </a:spcBef>
              <a:buNone/>
              <a:defRPr sz="5416" kern="1200">
                <a:solidFill>
                  <a:schemeClr val="tx1"/>
                </a:solidFill>
                <a:latin typeface="+mj-lt"/>
                <a:ea typeface="+mj-ea"/>
                <a:cs typeface="+mj-cs"/>
              </a:defRPr>
            </a:lvl1pPr>
          </a:lstStyle>
          <a:p>
            <a:pPr defTabSz="529640">
              <a:defRPr/>
            </a:pPr>
            <a:r>
              <a:rPr lang="en-US" sz="3600" b="1" dirty="0">
                <a:solidFill>
                  <a:srgbClr val="005EB8"/>
                </a:solidFill>
                <a:latin typeface="Arial"/>
                <a:cs typeface="Arial"/>
              </a:rPr>
              <a:t>Why do we need this trial?</a:t>
            </a:r>
          </a:p>
        </p:txBody>
      </p:sp>
      <p:grpSp>
        <p:nvGrpSpPr>
          <p:cNvPr id="13" name="Group 12">
            <a:extLst>
              <a:ext uri="{FF2B5EF4-FFF2-40B4-BE49-F238E27FC236}">
                <a16:creationId xmlns:a16="http://schemas.microsoft.com/office/drawing/2014/main" id="{4324CAF2-9D01-0046-0A6E-25D97B1FB7D9}"/>
              </a:ext>
            </a:extLst>
          </p:cNvPr>
          <p:cNvGrpSpPr/>
          <p:nvPr/>
        </p:nvGrpSpPr>
        <p:grpSpPr>
          <a:xfrm>
            <a:off x="551455" y="2358217"/>
            <a:ext cx="3994557" cy="4017603"/>
            <a:chOff x="661650" y="2886091"/>
            <a:chExt cx="4414345" cy="2980291"/>
          </a:xfrm>
        </p:grpSpPr>
        <p:sp>
          <p:nvSpPr>
            <p:cNvPr id="9" name="Rounded Rectangle 8">
              <a:extLst>
                <a:ext uri="{FF2B5EF4-FFF2-40B4-BE49-F238E27FC236}">
                  <a16:creationId xmlns:a16="http://schemas.microsoft.com/office/drawing/2014/main" id="{09917856-78E3-5E64-D81A-FC9501DDF6D9}"/>
                </a:ext>
              </a:extLst>
            </p:cNvPr>
            <p:cNvSpPr/>
            <p:nvPr/>
          </p:nvSpPr>
          <p:spPr>
            <a:xfrm>
              <a:off x="661650" y="2886091"/>
              <a:ext cx="4414345" cy="2980291"/>
            </a:xfrm>
            <a:prstGeom prst="roundRect">
              <a:avLst>
                <a:gd name="adj" fmla="val 16734"/>
              </a:avLst>
            </a:prstGeom>
            <a:solidFill>
              <a:srgbClr val="005EB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CB2BB26-B770-21F9-5D75-87EC6799C671}"/>
                </a:ext>
              </a:extLst>
            </p:cNvPr>
            <p:cNvSpPr txBox="1"/>
            <p:nvPr/>
          </p:nvSpPr>
          <p:spPr>
            <a:xfrm>
              <a:off x="1060731" y="3317050"/>
              <a:ext cx="3861390" cy="2246769"/>
            </a:xfrm>
            <a:prstGeom prst="rect">
              <a:avLst/>
            </a:prstGeom>
            <a:noFill/>
          </p:spPr>
          <p:txBody>
            <a:bodyPr wrap="square">
              <a:spAutoFit/>
            </a:bodyPr>
            <a:lstStyle/>
            <a:p>
              <a:pPr marR="126365" lvl="0">
                <a:buSzPct val="92000"/>
                <a:tabLst>
                  <a:tab pos="630555" algn="l"/>
                </a:tabLst>
              </a:pPr>
              <a:r>
                <a:rPr lang="en-US" sz="2000" spc="-5" dirty="0">
                  <a:solidFill>
                    <a:schemeClr val="bg1"/>
                  </a:solidFill>
                  <a:latin typeface="Arial" panose="020B0604020202020204" pitchFamily="34" charset="0"/>
                  <a:ea typeface="Microsoft Sans Serif" panose="020B0604020202020204" pitchFamily="34" charset="0"/>
                  <a:cs typeface="Arial" panose="020B0604020202020204" pitchFamily="34" charset="0"/>
                </a:rPr>
                <a:t>Whilst hyoscine is commonly used for CIH, we do not know if it is effective in reducing CIH. Clinicians are also prescribing other medications for CIH without good evidence of effectiveness.</a:t>
              </a:r>
            </a:p>
          </p:txBody>
        </p:sp>
      </p:grpSp>
      <p:grpSp>
        <p:nvGrpSpPr>
          <p:cNvPr id="14" name="Group 13">
            <a:extLst>
              <a:ext uri="{FF2B5EF4-FFF2-40B4-BE49-F238E27FC236}">
                <a16:creationId xmlns:a16="http://schemas.microsoft.com/office/drawing/2014/main" id="{0782ABC6-000C-CC3D-4EDB-E289E4CCA5B5}"/>
              </a:ext>
            </a:extLst>
          </p:cNvPr>
          <p:cNvGrpSpPr/>
          <p:nvPr/>
        </p:nvGrpSpPr>
        <p:grpSpPr>
          <a:xfrm>
            <a:off x="4912554" y="2358217"/>
            <a:ext cx="6312520" cy="4036419"/>
            <a:chOff x="5257631" y="2840397"/>
            <a:chExt cx="6537435" cy="2980291"/>
          </a:xfrm>
        </p:grpSpPr>
        <p:sp>
          <p:nvSpPr>
            <p:cNvPr id="10" name="Rounded Rectangle 9">
              <a:extLst>
                <a:ext uri="{FF2B5EF4-FFF2-40B4-BE49-F238E27FC236}">
                  <a16:creationId xmlns:a16="http://schemas.microsoft.com/office/drawing/2014/main" id="{4114A341-0BA7-CAE5-F0DC-AF7A8B8B599A}"/>
                </a:ext>
              </a:extLst>
            </p:cNvPr>
            <p:cNvSpPr/>
            <p:nvPr/>
          </p:nvSpPr>
          <p:spPr>
            <a:xfrm>
              <a:off x="5257631" y="2840397"/>
              <a:ext cx="6537435" cy="2980291"/>
            </a:xfrm>
            <a:prstGeom prst="roundRect">
              <a:avLst>
                <a:gd name="adj" fmla="val 16734"/>
              </a:avLst>
            </a:prstGeom>
            <a:solidFill>
              <a:srgbClr val="AE25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A2B2C8A-E547-DF2A-6A1B-42404C8BF722}"/>
                </a:ext>
              </a:extLst>
            </p:cNvPr>
            <p:cNvSpPr txBox="1"/>
            <p:nvPr/>
          </p:nvSpPr>
          <p:spPr>
            <a:xfrm>
              <a:off x="5699066" y="3258874"/>
              <a:ext cx="5716398" cy="2246769"/>
            </a:xfrm>
            <a:prstGeom prst="rect">
              <a:avLst/>
            </a:prstGeom>
            <a:noFill/>
          </p:spPr>
          <p:txBody>
            <a:bodyPr wrap="square">
              <a:spAutoFit/>
            </a:bodyPr>
            <a:lstStyle/>
            <a:p>
              <a:pPr marR="126365" lvl="0">
                <a:buSzPct val="92000"/>
                <a:tabLst>
                  <a:tab pos="630555" algn="l"/>
                </a:tabLst>
              </a:pPr>
              <a:r>
                <a:rPr lang="en-US" sz="2000" spc="-5" dirty="0">
                  <a:solidFill>
                    <a:schemeClr val="bg1"/>
                  </a:solidFill>
                  <a:latin typeface="Arial" panose="020B0604020202020204" pitchFamily="34" charset="0"/>
                  <a:ea typeface="Microsoft Sans Serif" panose="020B0604020202020204" pitchFamily="34" charset="0"/>
                  <a:cs typeface="Arial" panose="020B0604020202020204" pitchFamily="34" charset="0"/>
                </a:rPr>
                <a:t>There is some evidence that a novel medication for CIH, glycopyrrolate, may be effective for CIH without worsening cognitive (thinking) side-effects. Like hyoscine, glycopyrrolate is an anticholinergic medicine, but unlike hyoscine it does not enter the brain, so may have fewer cognitive (thinking) adverse effects. </a:t>
              </a:r>
            </a:p>
          </p:txBody>
        </p:sp>
      </p:grpSp>
      <p:pic>
        <p:nvPicPr>
          <p:cNvPr id="15" name="Picture 14" descr="A logo with purple and pink circles&#10;&#10;Description automatically generated">
            <a:extLst>
              <a:ext uri="{FF2B5EF4-FFF2-40B4-BE49-F238E27FC236}">
                <a16:creationId xmlns:a16="http://schemas.microsoft.com/office/drawing/2014/main" id="{ADA6B866-8D16-1743-AE4E-C69540A791B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499176" cy="1219537"/>
          </a:xfrm>
          <a:prstGeom prst="rect">
            <a:avLst/>
          </a:prstGeom>
        </p:spPr>
      </p:pic>
      <p:sp>
        <p:nvSpPr>
          <p:cNvPr id="2" name="Footer Placeholder 1">
            <a:extLst>
              <a:ext uri="{FF2B5EF4-FFF2-40B4-BE49-F238E27FC236}">
                <a16:creationId xmlns:a16="http://schemas.microsoft.com/office/drawing/2014/main" id="{FEC0ACFD-EFD8-EE8C-53E1-20B2B130F4BF}"/>
              </a:ext>
            </a:extLst>
          </p:cNvPr>
          <p:cNvSpPr>
            <a:spLocks noGrp="1"/>
          </p:cNvSpPr>
          <p:nvPr>
            <p:ph type="ftr" sz="quarter" idx="11"/>
          </p:nvPr>
        </p:nvSpPr>
        <p:spPr/>
        <p:txBody>
          <a:bodyPr/>
          <a:lstStyle/>
          <a:p>
            <a:r>
              <a:rPr lang="en-US"/>
              <a:t>V1.0 19/02/2026</a:t>
            </a:r>
          </a:p>
        </p:txBody>
      </p:sp>
      <p:pic>
        <p:nvPicPr>
          <p:cNvPr id="18" name="Audio 17">
            <a:extLst>
              <a:ext uri="{FF2B5EF4-FFF2-40B4-BE49-F238E27FC236}">
                <a16:creationId xmlns:a16="http://schemas.microsoft.com/office/drawing/2014/main" id="{BEB22917-5FFE-2C4B-A82B-CDBC1D800FEF}"/>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2064997280"/>
      </p:ext>
    </p:extLst>
  </p:cSld>
  <p:clrMapOvr>
    <a:masterClrMapping/>
  </p:clrMapOvr>
  <mc:AlternateContent xmlns:mc="http://schemas.openxmlformats.org/markup-compatibility/2006">
    <mc:Choice xmlns:p14="http://schemas.microsoft.com/office/powerpoint/2010/main" Requires="p14">
      <p:transition spd="slow" p14:dur="2000" advTm="84608"/>
    </mc:Choice>
    <mc:Fallback>
      <p:transition spd="slow" advTm="846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F9B6210-E1FC-E5FE-E781-1B1D0F405336}"/>
              </a:ext>
            </a:extLst>
          </p:cNvPr>
          <p:cNvSpPr txBox="1">
            <a:spLocks noChangeArrowheads="1"/>
          </p:cNvSpPr>
          <p:nvPr/>
        </p:nvSpPr>
        <p:spPr>
          <a:xfrm>
            <a:off x="2856379" y="514697"/>
            <a:ext cx="6479242" cy="683136"/>
          </a:xfrm>
          <a:prstGeom prst="rect">
            <a:avLst/>
          </a:prstGeom>
          <a:noFill/>
        </p:spPr>
        <p:txBody>
          <a:bodyPr vert="horz" lIns="91440" tIns="45720" rIns="91440" bIns="45720" rtlCol="0" anchor="t">
            <a:normAutofit/>
          </a:bodyPr>
          <a:lstStyle>
            <a:lvl1pPr algn="ctr" defTabSz="562722" rtl="0" eaLnBrk="1" latinLnBrk="0" hangingPunct="1">
              <a:spcBef>
                <a:spcPct val="0"/>
              </a:spcBef>
              <a:buNone/>
              <a:defRPr sz="5416" kern="1200">
                <a:solidFill>
                  <a:schemeClr val="tx1"/>
                </a:solidFill>
                <a:latin typeface="+mj-lt"/>
                <a:ea typeface="+mj-ea"/>
                <a:cs typeface="+mj-cs"/>
              </a:defRPr>
            </a:lvl1pPr>
          </a:lstStyle>
          <a:p>
            <a:pPr defTabSz="529640">
              <a:defRPr/>
            </a:pPr>
            <a:r>
              <a:rPr lang="en-US" sz="3600" b="1" dirty="0">
                <a:solidFill>
                  <a:srgbClr val="005EB8"/>
                </a:solidFill>
                <a:latin typeface="Arial"/>
                <a:cs typeface="Arial"/>
              </a:rPr>
              <a:t>Why do we need this trial?</a:t>
            </a:r>
          </a:p>
        </p:txBody>
      </p:sp>
      <p:pic>
        <p:nvPicPr>
          <p:cNvPr id="3" name="Picture 2" descr="A cartoon of a person with question marks&#10;&#10;Description automatically generated">
            <a:extLst>
              <a:ext uri="{FF2B5EF4-FFF2-40B4-BE49-F238E27FC236}">
                <a16:creationId xmlns:a16="http://schemas.microsoft.com/office/drawing/2014/main" id="{2C70CFFB-7E05-ACA9-F98B-AE7117494B29}"/>
              </a:ext>
            </a:extLst>
          </p:cNvPr>
          <p:cNvPicPr>
            <a:picLocks noChangeAspect="1"/>
          </p:cNvPicPr>
          <p:nvPr/>
        </p:nvPicPr>
        <p:blipFill>
          <a:blip r:embed="rId5"/>
          <a:stretch>
            <a:fillRect/>
          </a:stretch>
        </p:blipFill>
        <p:spPr>
          <a:xfrm>
            <a:off x="7362056" y="856265"/>
            <a:ext cx="4319078" cy="6254864"/>
          </a:xfrm>
          <a:prstGeom prst="rect">
            <a:avLst/>
          </a:prstGeom>
        </p:spPr>
      </p:pic>
      <p:sp>
        <p:nvSpPr>
          <p:cNvPr id="5" name="Rectangle 2">
            <a:extLst>
              <a:ext uri="{FF2B5EF4-FFF2-40B4-BE49-F238E27FC236}">
                <a16:creationId xmlns:a16="http://schemas.microsoft.com/office/drawing/2014/main" id="{BF98E6DB-2D1B-2605-DD7D-6A8178A6EBB1}"/>
              </a:ext>
            </a:extLst>
          </p:cNvPr>
          <p:cNvSpPr txBox="1">
            <a:spLocks noChangeArrowheads="1"/>
          </p:cNvSpPr>
          <p:nvPr/>
        </p:nvSpPr>
        <p:spPr>
          <a:xfrm>
            <a:off x="510866" y="2024299"/>
            <a:ext cx="7004032" cy="3777332"/>
          </a:xfrm>
          <a:prstGeom prst="rect">
            <a:avLst/>
          </a:prstGeom>
        </p:spPr>
        <p:txBody>
          <a:bodyPr vert="horz" lIns="112542" tIns="56271" rIns="112542" bIns="56271"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126365" lvl="0" indent="0">
              <a:spcAft>
                <a:spcPts val="0"/>
              </a:spcAft>
              <a:buSzPts val="1100"/>
              <a:buNone/>
              <a:tabLst>
                <a:tab pos="630555" algn="l"/>
              </a:tabLst>
            </a:pPr>
            <a:r>
              <a:rPr lang="en-US" sz="2400" b="1" spc="-5" dirty="0">
                <a:latin typeface="Arial" panose="020B0604020202020204" pitchFamily="34" charset="0"/>
                <a:ea typeface="Microsoft Sans Serif" panose="020B0604020202020204" pitchFamily="34" charset="0"/>
                <a:cs typeface="Arial" panose="020B0604020202020204" pitchFamily="34" charset="0"/>
              </a:rPr>
              <a:t>GOTHIC2 will explore: </a:t>
            </a:r>
          </a:p>
          <a:p>
            <a:pPr marL="0" marR="126365" lvl="0" indent="0">
              <a:spcAft>
                <a:spcPts val="0"/>
              </a:spcAft>
              <a:buSzPts val="1100"/>
              <a:buNone/>
              <a:tabLst>
                <a:tab pos="630555" algn="l"/>
              </a:tabLst>
            </a:pPr>
            <a:endParaRPr lang="en-US" sz="2400" spc="-5" dirty="0">
              <a:latin typeface="Arial" panose="020B0604020202020204" pitchFamily="34" charset="0"/>
              <a:ea typeface="Microsoft Sans Serif" panose="020B0604020202020204" pitchFamily="34" charset="0"/>
              <a:cs typeface="Arial" panose="020B0604020202020204" pitchFamily="34" charset="0"/>
            </a:endParaRPr>
          </a:p>
          <a:p>
            <a:pPr marR="126365">
              <a:buSzPts val="1100"/>
              <a:tabLst>
                <a:tab pos="630555" algn="l"/>
              </a:tabLst>
            </a:pPr>
            <a:r>
              <a:rPr lang="en-US" sz="2400" dirty="0">
                <a:latin typeface="Arial" panose="020B0604020202020204" pitchFamily="34" charset="0"/>
                <a:ea typeface="Microsoft Sans Serif" panose="020B0604020202020204" pitchFamily="34" charset="0"/>
                <a:cs typeface="Arial" panose="020B0604020202020204" pitchFamily="34" charset="0"/>
              </a:rPr>
              <a:t>Whether hyoscine and/or glycopyrrolate is/are more effective than placebo (‘dummy tablet’) in treating CIH</a:t>
            </a:r>
          </a:p>
          <a:p>
            <a:pPr marR="126365">
              <a:buSzPts val="1100"/>
              <a:tabLst>
                <a:tab pos="630555" algn="l"/>
              </a:tabLst>
            </a:pPr>
            <a:endParaRPr lang="en-US" sz="2400" dirty="0">
              <a:latin typeface="Arial" panose="020B0604020202020204" pitchFamily="34" charset="0"/>
              <a:ea typeface="Microsoft Sans Serif" panose="020B0604020202020204" pitchFamily="34" charset="0"/>
              <a:cs typeface="Arial" panose="020B0604020202020204" pitchFamily="34" charset="0"/>
            </a:endParaRPr>
          </a:p>
          <a:p>
            <a:pPr marR="126365">
              <a:buSzPts val="1100"/>
              <a:tabLst>
                <a:tab pos="630555" algn="l"/>
              </a:tabLst>
            </a:pPr>
            <a:r>
              <a:rPr lang="en-US" sz="2400" dirty="0">
                <a:latin typeface="Arial" panose="020B0604020202020204" pitchFamily="34" charset="0"/>
                <a:ea typeface="Microsoft Sans Serif" panose="020B0604020202020204" pitchFamily="34" charset="0"/>
                <a:cs typeface="Arial" panose="020B0604020202020204" pitchFamily="34" charset="0"/>
              </a:rPr>
              <a:t>Whether glycopyrrolate has fewer cognitive (thinking) and other side effects than hyoscine.</a:t>
            </a:r>
          </a:p>
        </p:txBody>
      </p:sp>
      <p:pic>
        <p:nvPicPr>
          <p:cNvPr id="8" name="Picture 7" descr="A logo with purple and pink circles&#10;&#10;Description automatically generated">
            <a:extLst>
              <a:ext uri="{FF2B5EF4-FFF2-40B4-BE49-F238E27FC236}">
                <a16:creationId xmlns:a16="http://schemas.microsoft.com/office/drawing/2014/main" id="{BDAE162C-E0D9-C89C-787E-90399F4F8C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499176" cy="1219537"/>
          </a:xfrm>
          <a:prstGeom prst="rect">
            <a:avLst/>
          </a:prstGeom>
        </p:spPr>
      </p:pic>
      <p:sp>
        <p:nvSpPr>
          <p:cNvPr id="4" name="Footer Placeholder 3">
            <a:extLst>
              <a:ext uri="{FF2B5EF4-FFF2-40B4-BE49-F238E27FC236}">
                <a16:creationId xmlns:a16="http://schemas.microsoft.com/office/drawing/2014/main" id="{3D9473FA-2458-ADF8-4C2E-4DD96B451BC3}"/>
              </a:ext>
            </a:extLst>
          </p:cNvPr>
          <p:cNvSpPr>
            <a:spLocks noGrp="1"/>
          </p:cNvSpPr>
          <p:nvPr>
            <p:ph type="ftr" sz="quarter" idx="11"/>
          </p:nvPr>
        </p:nvSpPr>
        <p:spPr/>
        <p:txBody>
          <a:bodyPr/>
          <a:lstStyle/>
          <a:p>
            <a:r>
              <a:rPr lang="en-US"/>
              <a:t>V1.0 19/02/2026</a:t>
            </a:r>
          </a:p>
        </p:txBody>
      </p:sp>
      <p:pic>
        <p:nvPicPr>
          <p:cNvPr id="9" name="Audio 8">
            <a:extLst>
              <a:ext uri="{FF2B5EF4-FFF2-40B4-BE49-F238E27FC236}">
                <a16:creationId xmlns:a16="http://schemas.microsoft.com/office/drawing/2014/main" id="{001DB6C9-B08F-3119-7DDE-C53748345EF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554479711"/>
      </p:ext>
    </p:extLst>
  </p:cSld>
  <p:clrMapOvr>
    <a:masterClrMapping/>
  </p:clrMapOvr>
  <mc:AlternateContent xmlns:mc="http://schemas.openxmlformats.org/markup-compatibility/2006">
    <mc:Choice xmlns:p14="http://schemas.microsoft.com/office/powerpoint/2010/main" Requires="p14">
      <p:transition spd="slow" p14:dur="2000" advTm="24117"/>
    </mc:Choice>
    <mc:Fallback>
      <p:transition spd="slow" advTm="241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47B8B73-6535-B7F0-A05C-BC6483158EAE}"/>
              </a:ext>
            </a:extLst>
          </p:cNvPr>
          <p:cNvSpPr txBox="1">
            <a:spLocks noChangeArrowheads="1"/>
          </p:cNvSpPr>
          <p:nvPr/>
        </p:nvSpPr>
        <p:spPr>
          <a:xfrm>
            <a:off x="2856379" y="454461"/>
            <a:ext cx="6479242" cy="683136"/>
          </a:xfrm>
          <a:prstGeom prst="rect">
            <a:avLst/>
          </a:prstGeom>
          <a:noFill/>
        </p:spPr>
        <p:txBody>
          <a:bodyPr vert="horz" lIns="91440" tIns="45720" rIns="91440" bIns="45720" rtlCol="0" anchor="t">
            <a:normAutofit/>
          </a:bodyPr>
          <a:lstStyle>
            <a:lvl1pPr algn="ctr" defTabSz="562722" rtl="0" eaLnBrk="1" latinLnBrk="0" hangingPunct="1">
              <a:spcBef>
                <a:spcPct val="0"/>
              </a:spcBef>
              <a:buNone/>
              <a:defRPr sz="5416" kern="1200">
                <a:solidFill>
                  <a:schemeClr val="tx1"/>
                </a:solidFill>
                <a:latin typeface="+mj-lt"/>
                <a:ea typeface="+mj-ea"/>
                <a:cs typeface="+mj-cs"/>
              </a:defRPr>
            </a:lvl1pPr>
          </a:lstStyle>
          <a:p>
            <a:pPr defTabSz="529640">
              <a:defRPr/>
            </a:pPr>
            <a:r>
              <a:rPr lang="en-US" sz="3600" b="1" dirty="0">
                <a:solidFill>
                  <a:srgbClr val="005EB8"/>
                </a:solidFill>
                <a:latin typeface="Arial"/>
                <a:cs typeface="Arial"/>
              </a:rPr>
              <a:t>What will this trial achieve?</a:t>
            </a:r>
          </a:p>
        </p:txBody>
      </p:sp>
      <p:pic>
        <p:nvPicPr>
          <p:cNvPr id="7" name="Picture 6" descr="A clipboard and shield with a cross&#10;&#10;Description automatically generated">
            <a:extLst>
              <a:ext uri="{FF2B5EF4-FFF2-40B4-BE49-F238E27FC236}">
                <a16:creationId xmlns:a16="http://schemas.microsoft.com/office/drawing/2014/main" id="{C37DFFBD-88D9-1C4B-FD41-0AA5825C27A7}"/>
              </a:ext>
            </a:extLst>
          </p:cNvPr>
          <p:cNvPicPr>
            <a:picLocks noChangeAspect="1"/>
          </p:cNvPicPr>
          <p:nvPr/>
        </p:nvPicPr>
        <p:blipFill>
          <a:blip r:embed="rId5"/>
          <a:stretch>
            <a:fillRect/>
          </a:stretch>
        </p:blipFill>
        <p:spPr>
          <a:xfrm>
            <a:off x="6112248" y="1694275"/>
            <a:ext cx="3130478" cy="2302893"/>
          </a:xfrm>
          <a:prstGeom prst="rect">
            <a:avLst/>
          </a:prstGeom>
        </p:spPr>
      </p:pic>
      <p:sp>
        <p:nvSpPr>
          <p:cNvPr id="3" name="Rounded Rectangle 2">
            <a:extLst>
              <a:ext uri="{FF2B5EF4-FFF2-40B4-BE49-F238E27FC236}">
                <a16:creationId xmlns:a16="http://schemas.microsoft.com/office/drawing/2014/main" id="{B323E50D-C2A1-9F7D-7D5F-9141007C288A}"/>
              </a:ext>
            </a:extLst>
          </p:cNvPr>
          <p:cNvSpPr/>
          <p:nvPr/>
        </p:nvSpPr>
        <p:spPr>
          <a:xfrm>
            <a:off x="1318301" y="1820875"/>
            <a:ext cx="4414345" cy="2425286"/>
          </a:xfrm>
          <a:prstGeom prst="roundRect">
            <a:avLst>
              <a:gd name="adj" fmla="val 16734"/>
            </a:avLst>
          </a:prstGeom>
          <a:solidFill>
            <a:srgbClr val="005EB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CC2DC32-0B04-EEBC-724B-733663BCA44C}"/>
              </a:ext>
            </a:extLst>
          </p:cNvPr>
          <p:cNvSpPr txBox="1"/>
          <p:nvPr/>
        </p:nvSpPr>
        <p:spPr>
          <a:xfrm>
            <a:off x="1697903" y="2239351"/>
            <a:ext cx="3861390" cy="1631216"/>
          </a:xfrm>
          <a:prstGeom prst="rect">
            <a:avLst/>
          </a:prstGeom>
          <a:noFill/>
        </p:spPr>
        <p:txBody>
          <a:bodyPr wrap="square">
            <a:spAutoFit/>
          </a:bodyPr>
          <a:lstStyle/>
          <a:p>
            <a:pPr marR="126365">
              <a:buSzPts val="1100"/>
              <a:tabLst>
                <a:tab pos="630555" algn="l"/>
              </a:tabLst>
            </a:pPr>
            <a:r>
              <a:rPr lang="en-US" sz="2000" dirty="0">
                <a:solidFill>
                  <a:schemeClr val="bg1"/>
                </a:solidFill>
                <a:latin typeface="Arial" panose="020B0604020202020204" pitchFamily="34" charset="0"/>
                <a:ea typeface="Microsoft Sans Serif" panose="020B0604020202020204" pitchFamily="34" charset="0"/>
                <a:cs typeface="Arial" panose="020B0604020202020204" pitchFamily="34" charset="0"/>
              </a:rPr>
              <a:t>Information for prescribers to offer evidence-based treatments for CIH - that is treatments proven to be effective and well tolerated.</a:t>
            </a:r>
          </a:p>
        </p:txBody>
      </p:sp>
      <p:sp>
        <p:nvSpPr>
          <p:cNvPr id="8" name="Rounded Rectangle 7">
            <a:extLst>
              <a:ext uri="{FF2B5EF4-FFF2-40B4-BE49-F238E27FC236}">
                <a16:creationId xmlns:a16="http://schemas.microsoft.com/office/drawing/2014/main" id="{BDE23921-9DEA-62C7-4931-8B346F541D8F}"/>
              </a:ext>
            </a:extLst>
          </p:cNvPr>
          <p:cNvSpPr/>
          <p:nvPr/>
        </p:nvSpPr>
        <p:spPr>
          <a:xfrm>
            <a:off x="5314651" y="3870567"/>
            <a:ext cx="4414345" cy="2425287"/>
          </a:xfrm>
          <a:prstGeom prst="roundRect">
            <a:avLst>
              <a:gd name="adj" fmla="val 16734"/>
            </a:avLst>
          </a:prstGeom>
          <a:solidFill>
            <a:srgbClr val="053C7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8E01543-DF17-2A6A-38C1-9CB11AB8BE20}"/>
              </a:ext>
            </a:extLst>
          </p:cNvPr>
          <p:cNvSpPr txBox="1"/>
          <p:nvPr/>
        </p:nvSpPr>
        <p:spPr>
          <a:xfrm>
            <a:off x="5694253" y="4289044"/>
            <a:ext cx="3861390" cy="1631216"/>
          </a:xfrm>
          <a:prstGeom prst="rect">
            <a:avLst/>
          </a:prstGeom>
          <a:noFill/>
        </p:spPr>
        <p:txBody>
          <a:bodyPr wrap="square">
            <a:spAutoFit/>
          </a:bodyPr>
          <a:lstStyle/>
          <a:p>
            <a:pPr marR="126365">
              <a:buSzPts val="1100"/>
              <a:tabLst>
                <a:tab pos="630555" algn="l"/>
              </a:tabLst>
            </a:pPr>
            <a:r>
              <a:rPr lang="en-US" sz="2000" dirty="0">
                <a:solidFill>
                  <a:schemeClr val="bg1"/>
                </a:solidFill>
                <a:latin typeface="Arial" panose="020B0604020202020204" pitchFamily="34" charset="0"/>
                <a:ea typeface="Microsoft Sans Serif" panose="020B0604020202020204" pitchFamily="34" charset="0"/>
                <a:cs typeface="Arial" panose="020B0604020202020204" pitchFamily="34" charset="0"/>
              </a:rPr>
              <a:t>Help patients make an informed choice about which medication is more suitable for them for CIH based on their overall side-effect profile.</a:t>
            </a:r>
          </a:p>
        </p:txBody>
      </p:sp>
      <p:pic>
        <p:nvPicPr>
          <p:cNvPr id="11" name="Picture 10" descr="A logo with purple and pink circles&#10;&#10;Description automatically generated">
            <a:extLst>
              <a:ext uri="{FF2B5EF4-FFF2-40B4-BE49-F238E27FC236}">
                <a16:creationId xmlns:a16="http://schemas.microsoft.com/office/drawing/2014/main" id="{132901FA-A223-DC41-937B-5EF24AC05F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499176" cy="1219537"/>
          </a:xfrm>
          <a:prstGeom prst="rect">
            <a:avLst/>
          </a:prstGeom>
        </p:spPr>
      </p:pic>
      <p:sp>
        <p:nvSpPr>
          <p:cNvPr id="5" name="Footer Placeholder 4">
            <a:extLst>
              <a:ext uri="{FF2B5EF4-FFF2-40B4-BE49-F238E27FC236}">
                <a16:creationId xmlns:a16="http://schemas.microsoft.com/office/drawing/2014/main" id="{801D58BF-AD93-E18A-7BFE-7E4425BEDB84}"/>
              </a:ext>
            </a:extLst>
          </p:cNvPr>
          <p:cNvSpPr>
            <a:spLocks noGrp="1"/>
          </p:cNvSpPr>
          <p:nvPr>
            <p:ph type="ftr" sz="quarter" idx="11"/>
          </p:nvPr>
        </p:nvSpPr>
        <p:spPr/>
        <p:txBody>
          <a:bodyPr/>
          <a:lstStyle/>
          <a:p>
            <a:r>
              <a:rPr lang="en-US"/>
              <a:t>V1.0 19/02/2026</a:t>
            </a:r>
          </a:p>
        </p:txBody>
      </p:sp>
      <p:pic>
        <p:nvPicPr>
          <p:cNvPr id="12" name="Audio 11">
            <a:extLst>
              <a:ext uri="{FF2B5EF4-FFF2-40B4-BE49-F238E27FC236}">
                <a16:creationId xmlns:a16="http://schemas.microsoft.com/office/drawing/2014/main" id="{4CA09EAC-3383-CD52-E178-84908971538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311050984"/>
      </p:ext>
    </p:extLst>
  </p:cSld>
  <p:clrMapOvr>
    <a:masterClrMapping/>
  </p:clrMapOvr>
  <mc:AlternateContent xmlns:mc="http://schemas.openxmlformats.org/markup-compatibility/2006">
    <mc:Choice xmlns:p14="http://schemas.microsoft.com/office/powerpoint/2010/main" Requires="p14">
      <p:transition spd="slow" p14:dur="2000" advTm="41248"/>
    </mc:Choice>
    <mc:Fallback>
      <p:transition spd="slow" advTm="412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520D3246-DEC7-66FA-A3E8-CA71F5334136}"/>
              </a:ext>
            </a:extLst>
          </p:cNvPr>
          <p:cNvGrpSpPr/>
          <p:nvPr/>
        </p:nvGrpSpPr>
        <p:grpSpPr>
          <a:xfrm>
            <a:off x="501682" y="2176946"/>
            <a:ext cx="11117889" cy="1019330"/>
            <a:chOff x="501682" y="2176946"/>
            <a:chExt cx="9966679" cy="1019330"/>
          </a:xfrm>
        </p:grpSpPr>
        <p:sp>
          <p:nvSpPr>
            <p:cNvPr id="2" name="Rounded Rectangle 1">
              <a:extLst>
                <a:ext uri="{FF2B5EF4-FFF2-40B4-BE49-F238E27FC236}">
                  <a16:creationId xmlns:a16="http://schemas.microsoft.com/office/drawing/2014/main" id="{A16C5301-015F-3C01-4746-6342E109CE2A}"/>
                </a:ext>
              </a:extLst>
            </p:cNvPr>
            <p:cNvSpPr/>
            <p:nvPr/>
          </p:nvSpPr>
          <p:spPr>
            <a:xfrm>
              <a:off x="501682" y="2176946"/>
              <a:ext cx="9966679" cy="1019330"/>
            </a:xfrm>
            <a:prstGeom prst="roundRect">
              <a:avLst/>
            </a:prstGeom>
            <a:solidFill>
              <a:srgbClr val="005EB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a:latin typeface="Arial" panose="020B0604020202020204" pitchFamily="34" charset="0"/>
                <a:cs typeface="Arial" panose="020B0604020202020204" pitchFamily="34" charset="0"/>
              </a:endParaRPr>
            </a:p>
          </p:txBody>
        </p:sp>
        <p:sp>
          <p:nvSpPr>
            <p:cNvPr id="15" name="TextBox 14"/>
            <p:cNvSpPr txBox="1"/>
            <p:nvPr/>
          </p:nvSpPr>
          <p:spPr>
            <a:xfrm>
              <a:off x="537347" y="2271112"/>
              <a:ext cx="9279316" cy="830997"/>
            </a:xfrm>
            <a:prstGeom prst="rect">
              <a:avLst/>
            </a:prstGeom>
            <a:noFill/>
          </p:spPr>
          <p:txBody>
            <a:bodyPr wrap="square" rtlCol="0">
              <a:spAutoFit/>
            </a:bodyPr>
            <a:lstStyle/>
            <a:p>
              <a:pPr algn="ctr" defTabSz="529640">
                <a:defRPr/>
              </a:pPr>
              <a:r>
                <a:rPr lang="en-GB" sz="2400" dirty="0">
                  <a:solidFill>
                    <a:schemeClr val="bg1"/>
                  </a:solidFill>
                  <a:latin typeface="Arial" panose="020B0604020202020204" pitchFamily="34" charset="0"/>
                  <a:cs typeface="Arial" panose="020B0604020202020204" pitchFamily="34" charset="0"/>
                </a:rPr>
                <a:t>One or more patients on this ward are taking part in the GOTHIC2 study. These patients are referred to as study participants.</a:t>
              </a:r>
            </a:p>
          </p:txBody>
        </p:sp>
      </p:grpSp>
      <p:grpSp>
        <p:nvGrpSpPr>
          <p:cNvPr id="11" name="Group 10">
            <a:extLst>
              <a:ext uri="{FF2B5EF4-FFF2-40B4-BE49-F238E27FC236}">
                <a16:creationId xmlns:a16="http://schemas.microsoft.com/office/drawing/2014/main" id="{9221FB09-8754-12FB-4CA1-A45BCC97835E}"/>
              </a:ext>
            </a:extLst>
          </p:cNvPr>
          <p:cNvGrpSpPr/>
          <p:nvPr/>
        </p:nvGrpSpPr>
        <p:grpSpPr>
          <a:xfrm>
            <a:off x="501624" y="4634653"/>
            <a:ext cx="11117889" cy="1482562"/>
            <a:chOff x="501624" y="4634653"/>
            <a:chExt cx="9966679" cy="1482562"/>
          </a:xfrm>
        </p:grpSpPr>
        <p:sp>
          <p:nvSpPr>
            <p:cNvPr id="7" name="Rounded Rectangle 6">
              <a:extLst>
                <a:ext uri="{FF2B5EF4-FFF2-40B4-BE49-F238E27FC236}">
                  <a16:creationId xmlns:a16="http://schemas.microsoft.com/office/drawing/2014/main" id="{648FA51D-7FDF-2EEA-6EBC-24146219245D}"/>
                </a:ext>
              </a:extLst>
            </p:cNvPr>
            <p:cNvSpPr/>
            <p:nvPr/>
          </p:nvSpPr>
          <p:spPr>
            <a:xfrm>
              <a:off x="501624" y="4634653"/>
              <a:ext cx="9966679" cy="1482562"/>
            </a:xfrm>
            <a:prstGeom prst="roundRect">
              <a:avLst/>
            </a:prstGeom>
            <a:solidFill>
              <a:srgbClr val="AE25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a:latin typeface="Arial" panose="020B0604020202020204" pitchFamily="34" charset="0"/>
                <a:cs typeface="Arial" panose="020B0604020202020204" pitchFamily="34" charset="0"/>
              </a:endParaRPr>
            </a:p>
          </p:txBody>
        </p:sp>
        <p:sp>
          <p:nvSpPr>
            <p:cNvPr id="18" name="TextBox 17"/>
            <p:cNvSpPr txBox="1"/>
            <p:nvPr/>
          </p:nvSpPr>
          <p:spPr>
            <a:xfrm>
              <a:off x="501625" y="4775769"/>
              <a:ext cx="9809024" cy="1200329"/>
            </a:xfrm>
            <a:prstGeom prst="rect">
              <a:avLst/>
            </a:prstGeom>
            <a:noFill/>
          </p:spPr>
          <p:txBody>
            <a:bodyPr wrap="square" rtlCol="0">
              <a:spAutoFit/>
            </a:bodyPr>
            <a:lstStyle/>
            <a:p>
              <a:pPr algn="ctr" defTabSz="529640">
                <a:defRPr/>
              </a:pPr>
              <a:r>
                <a:rPr lang="en-GB" sz="2400" dirty="0">
                  <a:solidFill>
                    <a:schemeClr val="bg1"/>
                  </a:solidFill>
                  <a:latin typeface="Arial" panose="020B0604020202020204" pitchFamily="34" charset="0"/>
                  <a:cs typeface="Arial" panose="020B0604020202020204" pitchFamily="34" charset="0"/>
                </a:rPr>
                <a:t>The participant, their doctors, nurses and the research staff do not know which arm each participant is allocated to; that is, the study is blinded. This is important as it reduces bias when collecting study data.</a:t>
              </a:r>
            </a:p>
          </p:txBody>
        </p:sp>
      </p:grpSp>
      <p:grpSp>
        <p:nvGrpSpPr>
          <p:cNvPr id="10" name="Group 9">
            <a:extLst>
              <a:ext uri="{FF2B5EF4-FFF2-40B4-BE49-F238E27FC236}">
                <a16:creationId xmlns:a16="http://schemas.microsoft.com/office/drawing/2014/main" id="{21DC5A1C-90EC-6509-B751-066442A6352B}"/>
              </a:ext>
            </a:extLst>
          </p:cNvPr>
          <p:cNvGrpSpPr/>
          <p:nvPr/>
        </p:nvGrpSpPr>
        <p:grpSpPr>
          <a:xfrm>
            <a:off x="501624" y="3345764"/>
            <a:ext cx="11117889" cy="1075406"/>
            <a:chOff x="501624" y="3345764"/>
            <a:chExt cx="9966679" cy="1075406"/>
          </a:xfrm>
        </p:grpSpPr>
        <p:sp>
          <p:nvSpPr>
            <p:cNvPr id="8" name="Rounded Rectangle 7">
              <a:extLst>
                <a:ext uri="{FF2B5EF4-FFF2-40B4-BE49-F238E27FC236}">
                  <a16:creationId xmlns:a16="http://schemas.microsoft.com/office/drawing/2014/main" id="{BB372151-7BF0-7AB8-D05A-E729DCE2CF20}"/>
                </a:ext>
              </a:extLst>
            </p:cNvPr>
            <p:cNvSpPr/>
            <p:nvPr/>
          </p:nvSpPr>
          <p:spPr>
            <a:xfrm>
              <a:off x="501624" y="3345764"/>
              <a:ext cx="9966679" cy="1075406"/>
            </a:xfrm>
            <a:prstGeom prst="roundRect">
              <a:avLst/>
            </a:prstGeom>
            <a:solidFill>
              <a:srgbClr val="ED8B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a:latin typeface="Arial" panose="020B0604020202020204" pitchFamily="34" charset="0"/>
                <a:cs typeface="Arial" panose="020B0604020202020204" pitchFamily="34" charset="0"/>
              </a:endParaRPr>
            </a:p>
          </p:txBody>
        </p:sp>
        <p:sp>
          <p:nvSpPr>
            <p:cNvPr id="19" name="TextBox 18"/>
            <p:cNvSpPr txBox="1"/>
            <p:nvPr/>
          </p:nvSpPr>
          <p:spPr>
            <a:xfrm>
              <a:off x="567375" y="3467968"/>
              <a:ext cx="9522556" cy="830997"/>
            </a:xfrm>
            <a:prstGeom prst="rect">
              <a:avLst/>
            </a:prstGeom>
            <a:noFill/>
          </p:spPr>
          <p:txBody>
            <a:bodyPr wrap="square" rtlCol="0">
              <a:spAutoFit/>
            </a:bodyPr>
            <a:lstStyle/>
            <a:p>
              <a:pPr algn="ctr"/>
              <a:r>
                <a:rPr lang="en-GB" sz="2400" dirty="0">
                  <a:solidFill>
                    <a:schemeClr val="bg1"/>
                  </a:solidFill>
                  <a:latin typeface="Arial" panose="020B0604020202020204" pitchFamily="34" charset="0"/>
                  <a:cs typeface="Arial" panose="020B0604020202020204" pitchFamily="34" charset="0"/>
                </a:rPr>
                <a:t>Each participant has an equal chance of being allocated to one of the three study arms (placebo, hyoscine, glycopyrrolate). </a:t>
              </a:r>
            </a:p>
          </p:txBody>
        </p:sp>
      </p:grpSp>
      <p:sp>
        <p:nvSpPr>
          <p:cNvPr id="9" name="Rectangle 1">
            <a:extLst>
              <a:ext uri="{FF2B5EF4-FFF2-40B4-BE49-F238E27FC236}">
                <a16:creationId xmlns:a16="http://schemas.microsoft.com/office/drawing/2014/main" id="{257E057A-B41E-9D35-8C61-78DCF677099F}"/>
              </a:ext>
            </a:extLst>
          </p:cNvPr>
          <p:cNvSpPr txBox="1">
            <a:spLocks noChangeArrowheads="1"/>
          </p:cNvSpPr>
          <p:nvPr/>
        </p:nvSpPr>
        <p:spPr>
          <a:xfrm>
            <a:off x="2856379" y="524863"/>
            <a:ext cx="6479242" cy="683136"/>
          </a:xfrm>
          <a:prstGeom prst="rect">
            <a:avLst/>
          </a:prstGeom>
          <a:noFill/>
        </p:spPr>
        <p:txBody>
          <a:bodyPr vert="horz" lIns="91440" tIns="45720" rIns="91440" bIns="45720" rtlCol="0" anchor="t">
            <a:normAutofit/>
          </a:bodyPr>
          <a:lstStyle>
            <a:lvl1pPr algn="ctr" defTabSz="562722" rtl="0" eaLnBrk="1" latinLnBrk="0" hangingPunct="1">
              <a:spcBef>
                <a:spcPct val="0"/>
              </a:spcBef>
              <a:buNone/>
              <a:defRPr sz="5416" kern="1200">
                <a:solidFill>
                  <a:schemeClr val="tx1"/>
                </a:solidFill>
                <a:latin typeface="+mj-lt"/>
                <a:ea typeface="+mj-ea"/>
                <a:cs typeface="+mj-cs"/>
              </a:defRPr>
            </a:lvl1pPr>
          </a:lstStyle>
          <a:p>
            <a:pPr defTabSz="529640">
              <a:defRPr/>
            </a:pPr>
            <a:r>
              <a:rPr lang="en-US" sz="3600" b="1" dirty="0">
                <a:solidFill>
                  <a:srgbClr val="005EB8"/>
                </a:solidFill>
                <a:latin typeface="Arial"/>
                <a:cs typeface="Arial"/>
              </a:rPr>
              <a:t>Information for ward staff</a:t>
            </a:r>
          </a:p>
        </p:txBody>
      </p:sp>
      <p:pic>
        <p:nvPicPr>
          <p:cNvPr id="5" name="Picture 4" descr="A logo with purple and pink circles&#10;&#10;Description automatically generated">
            <a:extLst>
              <a:ext uri="{FF2B5EF4-FFF2-40B4-BE49-F238E27FC236}">
                <a16:creationId xmlns:a16="http://schemas.microsoft.com/office/drawing/2014/main" id="{04DF2E53-3B49-693E-8AAF-6B2EBEAA89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499176" cy="1219537"/>
          </a:xfrm>
          <a:prstGeom prst="rect">
            <a:avLst/>
          </a:prstGeom>
        </p:spPr>
      </p:pic>
      <p:sp>
        <p:nvSpPr>
          <p:cNvPr id="3" name="Footer Placeholder 2">
            <a:extLst>
              <a:ext uri="{FF2B5EF4-FFF2-40B4-BE49-F238E27FC236}">
                <a16:creationId xmlns:a16="http://schemas.microsoft.com/office/drawing/2014/main" id="{DCE5C5E6-FE6F-41B8-D0CB-0538FA1CC336}"/>
              </a:ext>
            </a:extLst>
          </p:cNvPr>
          <p:cNvSpPr>
            <a:spLocks noGrp="1"/>
          </p:cNvSpPr>
          <p:nvPr>
            <p:ph type="ftr" sz="quarter" idx="11"/>
          </p:nvPr>
        </p:nvSpPr>
        <p:spPr/>
        <p:txBody>
          <a:bodyPr/>
          <a:lstStyle/>
          <a:p>
            <a:r>
              <a:rPr lang="en-US"/>
              <a:t>V1.0 19/02/2026</a:t>
            </a:r>
          </a:p>
        </p:txBody>
      </p:sp>
      <p:pic>
        <p:nvPicPr>
          <p:cNvPr id="39" name="Audio 38">
            <a:extLst>
              <a:ext uri="{FF2B5EF4-FFF2-40B4-BE49-F238E27FC236}">
                <a16:creationId xmlns:a16="http://schemas.microsoft.com/office/drawing/2014/main" id="{976AB9AC-2CAB-5616-3BDD-8A53B24E5F77}"/>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4141464599"/>
      </p:ext>
    </p:extLst>
  </p:cSld>
  <p:clrMapOvr>
    <a:masterClrMapping/>
  </p:clrMapOvr>
  <mc:AlternateContent xmlns:mc="http://schemas.openxmlformats.org/markup-compatibility/2006">
    <mc:Choice xmlns:p14="http://schemas.microsoft.com/office/powerpoint/2010/main" Requires="p14">
      <p:transition spd="slow" p14:dur="2000" advTm="53301"/>
    </mc:Choice>
    <mc:Fallback>
      <p:transition spd="slow" advTm="533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3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52B410-64CC-C552-C48E-DAE936300544}"/>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92DE6AAB-DB9A-7792-E8ED-A8631502E58F}"/>
              </a:ext>
            </a:extLst>
          </p:cNvPr>
          <p:cNvGrpSpPr/>
          <p:nvPr/>
        </p:nvGrpSpPr>
        <p:grpSpPr>
          <a:xfrm>
            <a:off x="397762" y="1691231"/>
            <a:ext cx="11311751" cy="640047"/>
            <a:chOff x="397762" y="1691231"/>
            <a:chExt cx="11311751" cy="640047"/>
          </a:xfrm>
        </p:grpSpPr>
        <p:sp>
          <p:nvSpPr>
            <p:cNvPr id="2" name="Rounded Rectangle 1">
              <a:extLst>
                <a:ext uri="{FF2B5EF4-FFF2-40B4-BE49-F238E27FC236}">
                  <a16:creationId xmlns:a16="http://schemas.microsoft.com/office/drawing/2014/main" id="{57A4D4D8-5664-A3A6-7FC0-A790292250AC}"/>
                </a:ext>
              </a:extLst>
            </p:cNvPr>
            <p:cNvSpPr/>
            <p:nvPr/>
          </p:nvSpPr>
          <p:spPr>
            <a:xfrm>
              <a:off x="520761" y="1691231"/>
              <a:ext cx="11188752" cy="640047"/>
            </a:xfrm>
            <a:prstGeom prst="roundRect">
              <a:avLst/>
            </a:prstGeom>
            <a:solidFill>
              <a:srgbClr val="00A9C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8879B94F-665E-3C72-440B-066C89761666}"/>
                </a:ext>
              </a:extLst>
            </p:cNvPr>
            <p:cNvSpPr txBox="1"/>
            <p:nvPr/>
          </p:nvSpPr>
          <p:spPr>
            <a:xfrm>
              <a:off x="397762" y="1754188"/>
              <a:ext cx="11188752" cy="461665"/>
            </a:xfrm>
            <a:prstGeom prst="rect">
              <a:avLst/>
            </a:prstGeom>
            <a:noFill/>
          </p:spPr>
          <p:txBody>
            <a:bodyPr wrap="square" rtlCol="0">
              <a:spAutoFit/>
            </a:bodyPr>
            <a:lstStyle/>
            <a:p>
              <a:pPr algn="ctr" defTabSz="529640">
                <a:defRPr/>
              </a:pPr>
              <a:r>
                <a:rPr lang="en-GB" sz="2400" dirty="0">
                  <a:solidFill>
                    <a:schemeClr val="bg1"/>
                  </a:solidFill>
                  <a:latin typeface="Arial" panose="020B0604020202020204" pitchFamily="34" charset="0"/>
                  <a:cs typeface="Arial" panose="020B0604020202020204" pitchFamily="34" charset="0"/>
                </a:rPr>
                <a:t>The study medication is supplied as capsules to look completely identical.</a:t>
              </a:r>
            </a:p>
          </p:txBody>
        </p:sp>
      </p:grpSp>
      <p:grpSp>
        <p:nvGrpSpPr>
          <p:cNvPr id="10" name="Group 9">
            <a:extLst>
              <a:ext uri="{FF2B5EF4-FFF2-40B4-BE49-F238E27FC236}">
                <a16:creationId xmlns:a16="http://schemas.microsoft.com/office/drawing/2014/main" id="{BEC992AF-17B3-090A-4226-5C044A429879}"/>
              </a:ext>
            </a:extLst>
          </p:cNvPr>
          <p:cNvGrpSpPr/>
          <p:nvPr/>
        </p:nvGrpSpPr>
        <p:grpSpPr>
          <a:xfrm>
            <a:off x="3038311" y="3789786"/>
            <a:ext cx="8652065" cy="1272854"/>
            <a:chOff x="530242" y="4088714"/>
            <a:chExt cx="8504027" cy="1272854"/>
          </a:xfrm>
        </p:grpSpPr>
        <p:sp>
          <p:nvSpPr>
            <p:cNvPr id="7" name="Rounded Rectangle 6">
              <a:extLst>
                <a:ext uri="{FF2B5EF4-FFF2-40B4-BE49-F238E27FC236}">
                  <a16:creationId xmlns:a16="http://schemas.microsoft.com/office/drawing/2014/main" id="{49967A52-CB88-A4C7-D8CE-C73CE790C175}"/>
                </a:ext>
              </a:extLst>
            </p:cNvPr>
            <p:cNvSpPr/>
            <p:nvPr/>
          </p:nvSpPr>
          <p:spPr>
            <a:xfrm>
              <a:off x="530242" y="4088714"/>
              <a:ext cx="8504027" cy="1019330"/>
            </a:xfrm>
            <a:prstGeom prst="roundRect">
              <a:avLst/>
            </a:prstGeom>
            <a:solidFill>
              <a:srgbClr val="ED8B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CA1E7FA4-DFA9-3D1A-663E-046DD3567424}"/>
                </a:ext>
              </a:extLst>
            </p:cNvPr>
            <p:cNvSpPr txBox="1"/>
            <p:nvPr/>
          </p:nvSpPr>
          <p:spPr>
            <a:xfrm>
              <a:off x="1126696" y="4161239"/>
              <a:ext cx="7113415" cy="1200329"/>
            </a:xfrm>
            <a:prstGeom prst="rect">
              <a:avLst/>
            </a:prstGeom>
            <a:noFill/>
          </p:spPr>
          <p:txBody>
            <a:bodyPr wrap="square" rtlCol="0">
              <a:spAutoFit/>
            </a:bodyPr>
            <a:lstStyle/>
            <a:p>
              <a:pPr algn="ctr" defTabSz="529640">
                <a:defRPr/>
              </a:pPr>
              <a:r>
                <a:rPr lang="en-GB" sz="2400" dirty="0">
                  <a:solidFill>
                    <a:schemeClr val="bg1"/>
                  </a:solidFill>
                  <a:latin typeface="Arial" panose="020B0604020202020204" pitchFamily="34" charset="0"/>
                  <a:cs typeface="Arial" panose="020B0604020202020204" pitchFamily="34" charset="0"/>
                </a:rPr>
                <a:t>Study medication will be prescribed by a study medic for up to 12 weeks.</a:t>
              </a:r>
            </a:p>
            <a:p>
              <a:pPr algn="ctr" defTabSz="529640">
                <a:defRPr/>
              </a:pPr>
              <a:endParaRPr lang="en-US" sz="2400" b="1" dirty="0">
                <a:latin typeface="Arial" panose="020B0604020202020204" pitchFamily="34" charset="0"/>
                <a:cs typeface="Arial" pitchFamily="34" charset="0"/>
              </a:endParaRPr>
            </a:p>
          </p:txBody>
        </p:sp>
      </p:grpSp>
      <p:grpSp>
        <p:nvGrpSpPr>
          <p:cNvPr id="6" name="Group 5">
            <a:extLst>
              <a:ext uri="{FF2B5EF4-FFF2-40B4-BE49-F238E27FC236}">
                <a16:creationId xmlns:a16="http://schemas.microsoft.com/office/drawing/2014/main" id="{AC4C614E-FC70-B140-A8AF-7E6A6D24319B}"/>
              </a:ext>
            </a:extLst>
          </p:cNvPr>
          <p:cNvGrpSpPr/>
          <p:nvPr/>
        </p:nvGrpSpPr>
        <p:grpSpPr>
          <a:xfrm>
            <a:off x="501624" y="2403803"/>
            <a:ext cx="11188752" cy="1608075"/>
            <a:chOff x="520703" y="2531671"/>
            <a:chExt cx="11188752" cy="1608075"/>
          </a:xfrm>
        </p:grpSpPr>
        <p:sp>
          <p:nvSpPr>
            <p:cNvPr id="8" name="Rounded Rectangle 7">
              <a:extLst>
                <a:ext uri="{FF2B5EF4-FFF2-40B4-BE49-F238E27FC236}">
                  <a16:creationId xmlns:a16="http://schemas.microsoft.com/office/drawing/2014/main" id="{61869341-FC24-91F7-A1FF-98BCF7AFCF4A}"/>
                </a:ext>
              </a:extLst>
            </p:cNvPr>
            <p:cNvSpPr/>
            <p:nvPr/>
          </p:nvSpPr>
          <p:spPr>
            <a:xfrm>
              <a:off x="520703" y="2531671"/>
              <a:ext cx="11188752" cy="1324110"/>
            </a:xfrm>
            <a:prstGeom prst="round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9A5F5A9F-63D1-EA07-C485-1B59EF6ECE1A}"/>
                </a:ext>
              </a:extLst>
            </p:cNvPr>
            <p:cNvSpPr txBox="1"/>
            <p:nvPr/>
          </p:nvSpPr>
          <p:spPr>
            <a:xfrm>
              <a:off x="649990" y="2570086"/>
              <a:ext cx="10684296" cy="1569660"/>
            </a:xfrm>
            <a:prstGeom prst="rect">
              <a:avLst/>
            </a:prstGeom>
            <a:noFill/>
          </p:spPr>
          <p:txBody>
            <a:bodyPr wrap="square" rtlCol="0">
              <a:spAutoFit/>
            </a:bodyPr>
            <a:lstStyle/>
            <a:p>
              <a:pPr algn="ctr"/>
              <a:r>
                <a:rPr lang="en-GB" sz="2400" dirty="0">
                  <a:solidFill>
                    <a:schemeClr val="bg1"/>
                  </a:solidFill>
                  <a:latin typeface="Arial" panose="020B0604020202020204" pitchFamily="34" charset="0"/>
                  <a:cs typeface="Arial" panose="020B0604020202020204" pitchFamily="34" charset="0"/>
                </a:rPr>
                <a:t>Study medication will be prescribed for each participant alongside</a:t>
              </a:r>
            </a:p>
            <a:p>
              <a:pPr algn="ctr"/>
              <a:r>
                <a:rPr lang="en-GB" sz="2400" u="sng" dirty="0">
                  <a:solidFill>
                    <a:schemeClr val="bg1"/>
                  </a:solidFill>
                  <a:latin typeface="Arial" panose="020B0604020202020204" pitchFamily="34" charset="0"/>
                  <a:cs typeface="Arial" panose="020B0604020202020204" pitchFamily="34" charset="0"/>
                </a:rPr>
                <a:t>usual</a:t>
              </a:r>
              <a:r>
                <a:rPr lang="en-GB" sz="2400" dirty="0">
                  <a:solidFill>
                    <a:schemeClr val="bg1"/>
                  </a:solidFill>
                  <a:latin typeface="Arial" panose="020B0604020202020204" pitchFamily="34" charset="0"/>
                  <a:cs typeface="Arial" panose="020B0604020202020204" pitchFamily="34" charset="0"/>
                </a:rPr>
                <a:t> prescribed medication (this has been checked as part of the</a:t>
              </a:r>
            </a:p>
            <a:p>
              <a:pPr algn="ctr"/>
              <a:r>
                <a:rPr lang="en-GB" sz="2400" dirty="0">
                  <a:solidFill>
                    <a:schemeClr val="bg1"/>
                  </a:solidFill>
                  <a:latin typeface="Arial" panose="020B0604020202020204" pitchFamily="34" charset="0"/>
                  <a:cs typeface="Arial" panose="020B0604020202020204" pitchFamily="34" charset="0"/>
                </a:rPr>
                <a:t>eligibility process by a study medic). </a:t>
              </a:r>
            </a:p>
            <a:p>
              <a:pPr algn="ctr"/>
              <a:endParaRPr lang="en-GB" sz="2400" dirty="0">
                <a:latin typeface="Arial" panose="020B0604020202020204" pitchFamily="34" charset="0"/>
                <a:cs typeface="Arial" panose="020B0604020202020204" pitchFamily="34" charset="0"/>
              </a:endParaRPr>
            </a:p>
          </p:txBody>
        </p:sp>
      </p:grpSp>
      <p:sp>
        <p:nvSpPr>
          <p:cNvPr id="9" name="Rectangle 1">
            <a:extLst>
              <a:ext uri="{FF2B5EF4-FFF2-40B4-BE49-F238E27FC236}">
                <a16:creationId xmlns:a16="http://schemas.microsoft.com/office/drawing/2014/main" id="{1E74FA2B-EBF3-FE28-0B43-1891743BF324}"/>
              </a:ext>
            </a:extLst>
          </p:cNvPr>
          <p:cNvSpPr txBox="1">
            <a:spLocks noChangeArrowheads="1"/>
          </p:cNvSpPr>
          <p:nvPr/>
        </p:nvSpPr>
        <p:spPr>
          <a:xfrm>
            <a:off x="2856379" y="455998"/>
            <a:ext cx="6479242" cy="683136"/>
          </a:xfrm>
          <a:prstGeom prst="rect">
            <a:avLst/>
          </a:prstGeom>
          <a:noFill/>
        </p:spPr>
        <p:txBody>
          <a:bodyPr vert="horz" lIns="91440" tIns="45720" rIns="91440" bIns="45720" rtlCol="0" anchor="t">
            <a:normAutofit/>
          </a:bodyPr>
          <a:lstStyle>
            <a:lvl1pPr algn="ctr" defTabSz="562722" rtl="0" eaLnBrk="1" latinLnBrk="0" hangingPunct="1">
              <a:spcBef>
                <a:spcPct val="0"/>
              </a:spcBef>
              <a:buNone/>
              <a:defRPr sz="5416" kern="1200">
                <a:solidFill>
                  <a:schemeClr val="tx1"/>
                </a:solidFill>
                <a:latin typeface="+mj-lt"/>
                <a:ea typeface="+mj-ea"/>
                <a:cs typeface="+mj-cs"/>
              </a:defRPr>
            </a:lvl1pPr>
          </a:lstStyle>
          <a:p>
            <a:pPr defTabSz="529640">
              <a:defRPr/>
            </a:pPr>
            <a:r>
              <a:rPr lang="en-US" sz="3600" b="1" dirty="0">
                <a:solidFill>
                  <a:srgbClr val="005EB8"/>
                </a:solidFill>
                <a:latin typeface="Arial"/>
                <a:cs typeface="Arial"/>
              </a:rPr>
              <a:t>Information for ward staff</a:t>
            </a:r>
          </a:p>
        </p:txBody>
      </p:sp>
      <p:sp>
        <p:nvSpPr>
          <p:cNvPr id="5" name="Rounded Rectangle 1">
            <a:extLst>
              <a:ext uri="{FF2B5EF4-FFF2-40B4-BE49-F238E27FC236}">
                <a16:creationId xmlns:a16="http://schemas.microsoft.com/office/drawing/2014/main" id="{A648A270-4FB8-E835-949D-C79389D955BD}"/>
              </a:ext>
            </a:extLst>
          </p:cNvPr>
          <p:cNvSpPr/>
          <p:nvPr/>
        </p:nvSpPr>
        <p:spPr>
          <a:xfrm>
            <a:off x="3140232" y="4881641"/>
            <a:ext cx="8550144" cy="1490000"/>
          </a:xfrm>
          <a:prstGeom prst="roundRect">
            <a:avLst/>
          </a:prstGeom>
          <a:solidFill>
            <a:srgbClr val="AE25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dirty="0">
                <a:latin typeface="Arial" panose="020B0604020202020204" pitchFamily="34" charset="0"/>
                <a:cs typeface="Arial" panose="020B0604020202020204" pitchFamily="34" charset="0"/>
              </a:rPr>
              <a:t>Do not ask doctors/nurse prescribers on the ward/in the hospital to prescribe the study medication or make changes to it. Please contact a member of the study team.</a:t>
            </a:r>
          </a:p>
        </p:txBody>
      </p:sp>
      <p:pic>
        <p:nvPicPr>
          <p:cNvPr id="1026" name="Picture 2" descr="Premium Photo | Gray capsule pills close up">
            <a:extLst>
              <a:ext uri="{FF2B5EF4-FFF2-40B4-BE49-F238E27FC236}">
                <a16:creationId xmlns:a16="http://schemas.microsoft.com/office/drawing/2014/main" id="{1647E266-BA8C-D8A1-B359-38C15EF8489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0125" r="3055"/>
          <a:stretch>
            <a:fillRect/>
          </a:stretch>
        </p:blipFill>
        <p:spPr bwMode="auto">
          <a:xfrm>
            <a:off x="-508984" y="3649566"/>
            <a:ext cx="3798041" cy="3798041"/>
          </a:xfrm>
          <a:prstGeom prst="ellipse">
            <a:avLst/>
          </a:prstGeom>
          <a:noFill/>
          <a:extLst>
            <a:ext uri="{909E8E84-426E-40DD-AFC4-6F175D3DCCD1}">
              <a14:hiddenFill xmlns:a14="http://schemas.microsoft.com/office/drawing/2010/main">
                <a:solidFill>
                  <a:srgbClr val="FFFFFF"/>
                </a:solidFill>
              </a14:hiddenFill>
            </a:ext>
          </a:extLst>
        </p:spPr>
      </p:pic>
      <p:pic>
        <p:nvPicPr>
          <p:cNvPr id="13" name="Picture 12" descr="A logo with purple and pink circles&#10;&#10;Description automatically generated">
            <a:extLst>
              <a:ext uri="{FF2B5EF4-FFF2-40B4-BE49-F238E27FC236}">
                <a16:creationId xmlns:a16="http://schemas.microsoft.com/office/drawing/2014/main" id="{77711210-CE45-5339-BF06-1EB8CE243B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499176" cy="1219537"/>
          </a:xfrm>
          <a:prstGeom prst="rect">
            <a:avLst/>
          </a:prstGeom>
        </p:spPr>
      </p:pic>
      <p:sp>
        <p:nvSpPr>
          <p:cNvPr id="3" name="Footer Placeholder 2">
            <a:extLst>
              <a:ext uri="{FF2B5EF4-FFF2-40B4-BE49-F238E27FC236}">
                <a16:creationId xmlns:a16="http://schemas.microsoft.com/office/drawing/2014/main" id="{7DD26761-5B71-06FC-E4C5-16CCC9219891}"/>
              </a:ext>
            </a:extLst>
          </p:cNvPr>
          <p:cNvSpPr>
            <a:spLocks noGrp="1"/>
          </p:cNvSpPr>
          <p:nvPr>
            <p:ph type="ftr" sz="quarter" idx="11"/>
          </p:nvPr>
        </p:nvSpPr>
        <p:spPr/>
        <p:txBody>
          <a:bodyPr/>
          <a:lstStyle/>
          <a:p>
            <a:r>
              <a:rPr lang="en-US" dirty="0"/>
              <a:t>V1.0 19/02/2026</a:t>
            </a:r>
          </a:p>
        </p:txBody>
      </p:sp>
      <p:pic>
        <p:nvPicPr>
          <p:cNvPr id="16" name="Audio 15">
            <a:extLst>
              <a:ext uri="{FF2B5EF4-FFF2-40B4-BE49-F238E27FC236}">
                <a16:creationId xmlns:a16="http://schemas.microsoft.com/office/drawing/2014/main" id="{D3EC0CA6-1CD3-2F5A-48F7-2EF45A931780}"/>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62537749"/>
      </p:ext>
    </p:extLst>
  </p:cSld>
  <p:clrMapOvr>
    <a:masterClrMapping/>
  </p:clrMapOvr>
  <mc:AlternateContent xmlns:mc="http://schemas.openxmlformats.org/markup-compatibility/2006">
    <mc:Choice xmlns:p14="http://schemas.microsoft.com/office/powerpoint/2010/main" Requires="p14">
      <p:transition spd="slow" p14:dur="2000" advTm="70357"/>
    </mc:Choice>
    <mc:Fallback>
      <p:transition spd="slow" advTm="703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 fill="hold"/>
                                        <p:tgtEl>
                                          <p:spTgt spid="16"/>
                                        </p:tgtEl>
                                      </p:cBhvr>
                                    </p:cmd>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6" fill="hold" display="0">
                  <p:stCondLst>
                    <p:cond delay="indefinite"/>
                  </p:stCondLst>
                  <p:endCondLst>
                    <p:cond evt="onStopAudio" delay="0">
                      <p:tgtEl>
                        <p:sldTgt/>
                      </p:tgtEl>
                    </p:cond>
                  </p:endCondLst>
                </p:cTn>
                <p:tgtEl>
                  <p:spTgt spid="16"/>
                </p:tgtEl>
              </p:cMediaNode>
            </p:audio>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53D6D9-9CC0-98D7-EFB3-5DBD61840F1F}"/>
            </a:ext>
          </a:extLst>
        </p:cNvPr>
        <p:cNvGrpSpPr/>
        <p:nvPr/>
      </p:nvGrpSpPr>
      <p:grpSpPr>
        <a:xfrm>
          <a:off x="0" y="0"/>
          <a:ext cx="0" cy="0"/>
          <a:chOff x="0" y="0"/>
          <a:chExt cx="0" cy="0"/>
        </a:xfrm>
      </p:grpSpPr>
      <p:sp>
        <p:nvSpPr>
          <p:cNvPr id="9" name="Rectangle 1">
            <a:extLst>
              <a:ext uri="{FF2B5EF4-FFF2-40B4-BE49-F238E27FC236}">
                <a16:creationId xmlns:a16="http://schemas.microsoft.com/office/drawing/2014/main" id="{EA0908D6-E63C-CA12-BA10-5A0A1865F249}"/>
              </a:ext>
            </a:extLst>
          </p:cNvPr>
          <p:cNvSpPr txBox="1">
            <a:spLocks noChangeArrowheads="1"/>
          </p:cNvSpPr>
          <p:nvPr/>
        </p:nvSpPr>
        <p:spPr>
          <a:xfrm>
            <a:off x="2856379" y="549900"/>
            <a:ext cx="6479242" cy="683136"/>
          </a:xfrm>
          <a:prstGeom prst="rect">
            <a:avLst/>
          </a:prstGeom>
          <a:noFill/>
        </p:spPr>
        <p:txBody>
          <a:bodyPr vert="horz" lIns="91440" tIns="45720" rIns="91440" bIns="45720" rtlCol="0" anchor="t">
            <a:normAutofit/>
          </a:bodyPr>
          <a:lstStyle>
            <a:lvl1pPr algn="ctr" defTabSz="562722" rtl="0" eaLnBrk="1" latinLnBrk="0" hangingPunct="1">
              <a:spcBef>
                <a:spcPct val="0"/>
              </a:spcBef>
              <a:buNone/>
              <a:defRPr sz="5416" kern="1200">
                <a:solidFill>
                  <a:schemeClr val="tx1"/>
                </a:solidFill>
                <a:latin typeface="+mj-lt"/>
                <a:ea typeface="+mj-ea"/>
                <a:cs typeface="+mj-cs"/>
              </a:defRPr>
            </a:lvl1pPr>
          </a:lstStyle>
          <a:p>
            <a:pPr defTabSz="529640">
              <a:defRPr/>
            </a:pPr>
            <a:r>
              <a:rPr lang="en-US" sz="3600" b="1" dirty="0">
                <a:solidFill>
                  <a:srgbClr val="005EB8"/>
                </a:solidFill>
                <a:latin typeface="Arial"/>
                <a:cs typeface="Arial"/>
              </a:rPr>
              <a:t>Do’s and Don’ts</a:t>
            </a:r>
          </a:p>
        </p:txBody>
      </p:sp>
      <p:sp>
        <p:nvSpPr>
          <p:cNvPr id="24" name="TextBox 23">
            <a:extLst>
              <a:ext uri="{FF2B5EF4-FFF2-40B4-BE49-F238E27FC236}">
                <a16:creationId xmlns:a16="http://schemas.microsoft.com/office/drawing/2014/main" id="{DD701879-2A63-8EF6-D511-B07F3DFBBCFB}"/>
              </a:ext>
            </a:extLst>
          </p:cNvPr>
          <p:cNvSpPr txBox="1"/>
          <p:nvPr/>
        </p:nvSpPr>
        <p:spPr>
          <a:xfrm>
            <a:off x="515073" y="1635712"/>
            <a:ext cx="7511327" cy="4903202"/>
          </a:xfrm>
          <a:prstGeom prst="rect">
            <a:avLst/>
          </a:prstGeom>
          <a:noFill/>
        </p:spPr>
        <p:txBody>
          <a:bodyPr wrap="square" rtlCol="0">
            <a:spAutoFit/>
          </a:bodyPr>
          <a:lstStyle/>
          <a:p>
            <a:pPr marL="342900" lvl="0" indent="-342900">
              <a:lnSpc>
                <a:spcPct val="100000"/>
              </a:lnSpc>
              <a:buFont typeface="Arial" panose="020B0604020202020204" pitchFamily="34" charset="0"/>
              <a:buChar char="•"/>
            </a:pPr>
            <a:r>
              <a:rPr lang="en-GB" sz="2400" b="1" dirty="0">
                <a:latin typeface="Arial" panose="020B0604020202020204" pitchFamily="34" charset="0"/>
                <a:cs typeface="Arial" panose="020B0604020202020204" pitchFamily="34" charset="0"/>
              </a:rPr>
              <a:t>NEVER administer study medication to anyone other than the patient whose name is on the label. </a:t>
            </a:r>
          </a:p>
          <a:p>
            <a:pPr marL="342900" lvl="0" indent="-342900">
              <a:lnSpc>
                <a:spcPct val="100000"/>
              </a:lnSpc>
              <a:buFont typeface="Arial" panose="020B0604020202020204" pitchFamily="34" charset="0"/>
              <a:buChar char="•"/>
            </a:pPr>
            <a:endParaRPr lang="en-GB" sz="2400" b="1" dirty="0">
              <a:latin typeface="Arial" panose="020B0604020202020204" pitchFamily="34" charset="0"/>
              <a:cs typeface="Arial" panose="020B0604020202020204" pitchFamily="34" charset="0"/>
            </a:endParaRPr>
          </a:p>
          <a:p>
            <a:pPr marL="342900" lvl="0" indent="-342900">
              <a:lnSpc>
                <a:spcPct val="100000"/>
              </a:lnSpc>
              <a:buFont typeface="Arial" panose="020B0604020202020204" pitchFamily="34" charset="0"/>
              <a:buChar char="•"/>
            </a:pPr>
            <a:r>
              <a:rPr lang="en-GB" sz="2400" dirty="0">
                <a:latin typeface="Arial" panose="020B0604020202020204" pitchFamily="34" charset="0"/>
                <a:cs typeface="Arial" panose="020B0604020202020204" pitchFamily="34" charset="0"/>
              </a:rPr>
              <a:t>If you run out of study medication for a participant, contact your clinical trials/research pharmacy who will advise on any actions that are needed</a:t>
            </a:r>
          </a:p>
          <a:p>
            <a:pPr marL="342900" lvl="0" indent="-342900">
              <a:lnSpc>
                <a:spcPct val="100000"/>
              </a:lnSpc>
              <a:buFont typeface="Arial" panose="020B0604020202020204" pitchFamily="34" charset="0"/>
              <a:buChar char="•"/>
            </a:pPr>
            <a:endParaRPr lang="en-GB"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400" b="1" dirty="0">
                <a:latin typeface="Arial" panose="020B0604020202020204" pitchFamily="34" charset="0"/>
                <a:cs typeface="Arial" panose="020B0604020202020204" pitchFamily="34" charset="0"/>
              </a:rPr>
              <a:t>NEVER open or crush the capsules </a:t>
            </a:r>
            <a:r>
              <a:rPr lang="en-GB" sz="2400" dirty="0">
                <a:latin typeface="Arial" panose="020B0604020202020204" pitchFamily="34" charset="0"/>
                <a:cs typeface="Arial" panose="020B0604020202020204" pitchFamily="34" charset="0"/>
              </a:rPr>
              <a:t>to make it easier for the patient to swallow the medication as this will make the contents obvious and break the blind. </a:t>
            </a:r>
          </a:p>
          <a:p>
            <a:pPr algn="ctr" defTabSz="529640">
              <a:defRPr/>
            </a:pPr>
            <a:endParaRPr lang="en-US" sz="2462" b="1" dirty="0">
              <a:latin typeface="Arial" pitchFamily="34" charset="0"/>
              <a:cs typeface="Arial" pitchFamily="34" charset="0"/>
            </a:endParaRPr>
          </a:p>
        </p:txBody>
      </p:sp>
      <p:pic>
        <p:nvPicPr>
          <p:cNvPr id="2" name="Picture 1">
            <a:extLst>
              <a:ext uri="{FF2B5EF4-FFF2-40B4-BE49-F238E27FC236}">
                <a16:creationId xmlns:a16="http://schemas.microsoft.com/office/drawing/2014/main" id="{BCA7074D-63C6-73C2-C8DD-05A92A1DA2DB}"/>
              </a:ext>
            </a:extLst>
          </p:cNvPr>
          <p:cNvPicPr>
            <a:picLocks noChangeAspect="1"/>
          </p:cNvPicPr>
          <p:nvPr/>
        </p:nvPicPr>
        <p:blipFill>
          <a:blip r:embed="rId5"/>
          <a:stretch>
            <a:fillRect/>
          </a:stretch>
        </p:blipFill>
        <p:spPr>
          <a:xfrm>
            <a:off x="8862648" y="2032748"/>
            <a:ext cx="1918053" cy="2074173"/>
          </a:xfrm>
          <a:prstGeom prst="rect">
            <a:avLst/>
          </a:prstGeom>
        </p:spPr>
      </p:pic>
      <p:pic>
        <p:nvPicPr>
          <p:cNvPr id="4" name="Picture 3">
            <a:extLst>
              <a:ext uri="{FF2B5EF4-FFF2-40B4-BE49-F238E27FC236}">
                <a16:creationId xmlns:a16="http://schemas.microsoft.com/office/drawing/2014/main" id="{A55E5616-D09C-5DE7-AB76-6714020E906E}"/>
              </a:ext>
            </a:extLst>
          </p:cNvPr>
          <p:cNvPicPr>
            <a:picLocks noChangeAspect="1"/>
          </p:cNvPicPr>
          <p:nvPr/>
        </p:nvPicPr>
        <p:blipFill>
          <a:blip r:embed="rId6"/>
          <a:stretch>
            <a:fillRect/>
          </a:stretch>
        </p:blipFill>
        <p:spPr>
          <a:xfrm>
            <a:off x="10266351" y="3240534"/>
            <a:ext cx="1028700" cy="977900"/>
          </a:xfrm>
          <a:prstGeom prst="rect">
            <a:avLst/>
          </a:prstGeom>
        </p:spPr>
      </p:pic>
      <p:pic>
        <p:nvPicPr>
          <p:cNvPr id="7" name="Picture 6" descr="A logo with purple and pink circles&#10;&#10;Description automatically generated">
            <a:extLst>
              <a:ext uri="{FF2B5EF4-FFF2-40B4-BE49-F238E27FC236}">
                <a16:creationId xmlns:a16="http://schemas.microsoft.com/office/drawing/2014/main" id="{323DF331-C284-3E1B-6A07-984AA9503CF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499176" cy="1219537"/>
          </a:xfrm>
          <a:prstGeom prst="rect">
            <a:avLst/>
          </a:prstGeom>
        </p:spPr>
      </p:pic>
      <p:sp>
        <p:nvSpPr>
          <p:cNvPr id="3" name="Footer Placeholder 2">
            <a:extLst>
              <a:ext uri="{FF2B5EF4-FFF2-40B4-BE49-F238E27FC236}">
                <a16:creationId xmlns:a16="http://schemas.microsoft.com/office/drawing/2014/main" id="{C72590C1-9616-A81D-7926-6D67B2FCD07A}"/>
              </a:ext>
            </a:extLst>
          </p:cNvPr>
          <p:cNvSpPr>
            <a:spLocks noGrp="1"/>
          </p:cNvSpPr>
          <p:nvPr>
            <p:ph type="ftr" sz="quarter" idx="11"/>
          </p:nvPr>
        </p:nvSpPr>
        <p:spPr/>
        <p:txBody>
          <a:bodyPr/>
          <a:lstStyle/>
          <a:p>
            <a:r>
              <a:rPr lang="en-US"/>
              <a:t>V1.0 19/02/2026</a:t>
            </a:r>
          </a:p>
        </p:txBody>
      </p:sp>
      <p:pic>
        <p:nvPicPr>
          <p:cNvPr id="10" name="Audio 9">
            <a:extLst>
              <a:ext uri="{FF2B5EF4-FFF2-40B4-BE49-F238E27FC236}">
                <a16:creationId xmlns:a16="http://schemas.microsoft.com/office/drawing/2014/main" id="{72537AFD-7154-CFB0-A93E-9992F60AC80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727320342"/>
      </p:ext>
    </p:extLst>
  </p:cSld>
  <p:clrMapOvr>
    <a:masterClrMapping/>
  </p:clrMapOvr>
  <mc:AlternateContent xmlns:mc="http://schemas.openxmlformats.org/markup-compatibility/2006">
    <mc:Choice xmlns:p14="http://schemas.microsoft.com/office/powerpoint/2010/main" Requires="p14">
      <p:transition spd="slow" p14:dur="2000" advTm="65365"/>
    </mc:Choice>
    <mc:Fallback>
      <p:transition spd="slow" advTm="653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7|28.1"/>
</p:tagLst>
</file>

<file path=ppt/tags/tag2.xml><?xml version="1.0" encoding="utf-8"?>
<p:tagLst xmlns:a="http://schemas.openxmlformats.org/drawingml/2006/main" xmlns:r="http://schemas.openxmlformats.org/officeDocument/2006/relationships" xmlns:p="http://schemas.openxmlformats.org/presentationml/2006/main">
  <p:tag name="TIMING" val="|6.1|11.1|14.7"/>
</p:tagLst>
</file>

<file path=ppt/tags/tag3.xml><?xml version="1.0" encoding="utf-8"?>
<p:tagLst xmlns:a="http://schemas.openxmlformats.org/drawingml/2006/main" xmlns:r="http://schemas.openxmlformats.org/officeDocument/2006/relationships" xmlns:p="http://schemas.openxmlformats.org/presentationml/2006/main">
  <p:tag name="TIMING" val="|7.2|16.2|8.5|19.6"/>
</p:tagLst>
</file>

<file path=ppt/tags/tag4.xml><?xml version="1.0" encoding="utf-8"?>
<p:tagLst xmlns:a="http://schemas.openxmlformats.org/drawingml/2006/main" xmlns:r="http://schemas.openxmlformats.org/officeDocument/2006/relationships" xmlns:p="http://schemas.openxmlformats.org/presentationml/2006/main">
  <p:tag name="TIMING" val="|19.1|21.1|41.7|33.3|22"/>
</p:tagLst>
</file>

<file path=ppt/tags/tag5.xml><?xml version="1.0" encoding="utf-8"?>
<p:tagLst xmlns:a="http://schemas.openxmlformats.org/drawingml/2006/main" xmlns:r="http://schemas.openxmlformats.org/officeDocument/2006/relationships" xmlns:p="http://schemas.openxmlformats.org/presentationml/2006/main">
  <p:tag name="TIMING" val="|9|32.5|60.4|43.7|18.5"/>
</p:tagLst>
</file>

<file path=ppt/tags/tag6.xml><?xml version="1.0" encoding="utf-8"?>
<p:tagLst xmlns:a="http://schemas.openxmlformats.org/drawingml/2006/main" xmlns:r="http://schemas.openxmlformats.org/officeDocument/2006/relationships" xmlns:p="http://schemas.openxmlformats.org/presentationml/2006/main">
  <p:tag name="TIMING" val="|4.6|5.6|21.7|11.7|11.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3e9260f2-2e14-47e4-83e4-c86e78e3d9ae" xsi:nil="true"/>
    <lcf76f155ced4ddcb4097134ff3c332f xmlns="d9914a67-6ba5-4428-b52f-830c444c4526">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E5B424136EC9E409B0CDC83EFDD3785" ma:contentTypeVersion="16" ma:contentTypeDescription="Create a new document." ma:contentTypeScope="" ma:versionID="10dbc29b1d75c5823108d3c1bf3538e0">
  <xsd:schema xmlns:xsd="http://www.w3.org/2001/XMLSchema" xmlns:xs="http://www.w3.org/2001/XMLSchema" xmlns:p="http://schemas.microsoft.com/office/2006/metadata/properties" xmlns:ns2="d9914a67-6ba5-4428-b52f-830c444c4526" xmlns:ns3="3e9260f2-2e14-47e4-83e4-c86e78e3d9ae" targetNamespace="http://schemas.microsoft.com/office/2006/metadata/properties" ma:root="true" ma:fieldsID="b17ea9d55831579ce8139654c0478ea1" ns2:_="" ns3:_="">
    <xsd:import namespace="d9914a67-6ba5-4428-b52f-830c444c4526"/>
    <xsd:import namespace="3e9260f2-2e14-47e4-83e4-c86e78e3d9ae"/>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Location" minOccurs="0"/>
                <xsd:element ref="ns2:MediaServiceBillingMetadata"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9914a67-6ba5-4428-b52f-830c444c4526"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89129cfc-5fe7-4955-85bf-5ebb996f2204"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ServiceBillingMetadata" ma:index="22" nillable="true" ma:displayName="MediaServiceBillingMetadata" ma:hidden="true" ma:internalName="MediaServiceBillingMetadata" ma:readOnly="true">
      <xsd:simpleType>
        <xsd:restriction base="dms:Note"/>
      </xsd:simple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e9260f2-2e14-47e4-83e4-c86e78e3d9ae"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e8bdeae4-24f6-438a-965a-687c63ad4f45}" ma:internalName="TaxCatchAll" ma:showField="CatchAllData" ma:web="3e9260f2-2e14-47e4-83e4-c86e78e3d9ae">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FC2071D-EB8B-4698-9119-10CC8F962B87}">
  <ds:schemaRefs>
    <ds:schemaRef ds:uri="http://schemas.microsoft.com/sharepoint/v3/contenttype/forms"/>
  </ds:schemaRefs>
</ds:datastoreItem>
</file>

<file path=customXml/itemProps2.xml><?xml version="1.0" encoding="utf-8"?>
<ds:datastoreItem xmlns:ds="http://schemas.openxmlformats.org/officeDocument/2006/customXml" ds:itemID="{72F479FF-0C9F-4B0F-BF76-5AFEBBA0E41B}">
  <ds:schemaRefs>
    <ds:schemaRef ds:uri="d9914a67-6ba5-4428-b52f-830c444c4526"/>
    <ds:schemaRef ds:uri="http://purl.org/dc/terms/"/>
    <ds:schemaRef ds:uri="http://purl.org/dc/dcmitype/"/>
    <ds:schemaRef ds:uri="http://purl.org/dc/elements/1.1/"/>
    <ds:schemaRef ds:uri="http://schemas.microsoft.com/office/2006/documentManagement/types"/>
    <ds:schemaRef ds:uri="http://schemas.microsoft.com/office/infopath/2007/PartnerControls"/>
    <ds:schemaRef ds:uri="http://schemas.openxmlformats.org/package/2006/metadata/core-properties"/>
    <ds:schemaRef ds:uri="3e9260f2-2e14-47e4-83e4-c86e78e3d9ae"/>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FCE03381-5D48-4405-AADA-C7A2270544F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9914a67-6ba5-4428-b52f-830c444c4526"/>
    <ds:schemaRef ds:uri="3e9260f2-2e14-47e4-83e4-c86e78e3d9a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3073</TotalTime>
  <Words>2106</Words>
  <Application>Microsoft Macintosh PowerPoint</Application>
  <PresentationFormat>Widescreen</PresentationFormat>
  <Paragraphs>247</Paragraphs>
  <Slides>24</Slides>
  <Notes>22</Notes>
  <HiddenSlides>0</HiddenSlides>
  <MMClips>24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Aptos</vt:lpstr>
      <vt:lpstr>Arial</vt:lpstr>
      <vt:lpstr>Calibri</vt:lpstr>
      <vt:lpstr>Helvetica Neue UltraLight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 Conchie</dc:creator>
  <cp:lastModifiedBy>James Maccabe</cp:lastModifiedBy>
  <cp:revision>309</cp:revision>
  <dcterms:created xsi:type="dcterms:W3CDTF">2013-11-23T21:22:53Z</dcterms:created>
  <dcterms:modified xsi:type="dcterms:W3CDTF">2026-04-27T17:53:39Z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c4b6eae2-9823-47a0-9d84-66cae685bda6</vt:lpwstr>
  </property>
  <property fmtid="{D5CDD505-2E9C-101B-9397-08002B2CF9AE}" pid="3" name="ContentTypeId">
    <vt:lpwstr>0x0101001E5B424136EC9E409B0CDC83EFDD3785</vt:lpwstr>
  </property>
  <property fmtid="{D5CDD505-2E9C-101B-9397-08002B2CF9AE}" pid="4" name="WinDIP File ID">
    <vt:lpwstr>020f2d50-249c-4652-8427-1a2ed356b5ea</vt:lpwstr>
  </property>
  <property fmtid="{D5CDD505-2E9C-101B-9397-08002B2CF9AE}" pid="5" name="MediaServiceImageTags">
    <vt:lpwstr/>
  </property>
</Properties>
</file>